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 id="2147483710" r:id="rId6"/>
    <p:sldMasterId id="214748371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Lst>
  <p:sldSz cy="5143500" cx="9144000"/>
  <p:notesSz cx="6858000" cy="9144000"/>
  <p:embeddedFontLst>
    <p:embeddedFont>
      <p:font typeface="DM Sans Medium"/>
      <p:regular r:id="rId67"/>
      <p:bold r:id="rId68"/>
      <p:italic r:id="rId69"/>
      <p:boldItalic r:id="rId70"/>
    </p:embeddedFont>
    <p:embeddedFont>
      <p:font typeface="Helvetica Neue"/>
      <p:regular r:id="rId71"/>
      <p:bold r:id="rId72"/>
      <p:italic r:id="rId73"/>
      <p:boldItalic r:id="rId74"/>
    </p:embeddedFont>
    <p:embeddedFont>
      <p:font typeface="Helvetica Neue Light"/>
      <p:regular r:id="rId75"/>
      <p:bold r:id="rId76"/>
      <p:italic r:id="rId77"/>
      <p:boldItalic r:id="rId78"/>
    </p:embeddedFont>
    <p:embeddedFont>
      <p:font typeface="DM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59DD0D-514C-4361-8DBC-5AFB55E5099F}">
  <a:tblStyle styleId="{D159DD0D-514C-4361-8DBC-5AFB55E509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DMSans-bold.fntdata"/><Relationship Id="rId82" Type="http://schemas.openxmlformats.org/officeDocument/2006/relationships/font" Target="fonts/DMSans-boldItalic.fntdata"/><Relationship Id="rId81" Type="http://schemas.openxmlformats.org/officeDocument/2006/relationships/font" Target="fonts/DMSans-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3.xml"/><Relationship Id="rId75" Type="http://schemas.openxmlformats.org/officeDocument/2006/relationships/font" Target="fonts/HelveticaNeueLight-regular.fntdata"/><Relationship Id="rId30" Type="http://schemas.openxmlformats.org/officeDocument/2006/relationships/slide" Target="slides/slide22.xml"/><Relationship Id="rId74" Type="http://schemas.openxmlformats.org/officeDocument/2006/relationships/font" Target="fonts/HelveticaNeue-boldItalic.fntdata"/><Relationship Id="rId33" Type="http://schemas.openxmlformats.org/officeDocument/2006/relationships/slide" Target="slides/slide25.xml"/><Relationship Id="rId77" Type="http://schemas.openxmlformats.org/officeDocument/2006/relationships/font" Target="fonts/HelveticaNeueLight-italic.fntdata"/><Relationship Id="rId32" Type="http://schemas.openxmlformats.org/officeDocument/2006/relationships/slide" Target="slides/slide24.xml"/><Relationship Id="rId76" Type="http://schemas.openxmlformats.org/officeDocument/2006/relationships/font" Target="fonts/HelveticaNeueLight-bold.fntdata"/><Relationship Id="rId35" Type="http://schemas.openxmlformats.org/officeDocument/2006/relationships/slide" Target="slides/slide27.xml"/><Relationship Id="rId79" Type="http://schemas.openxmlformats.org/officeDocument/2006/relationships/font" Target="fonts/DMSans-regular.fntdata"/><Relationship Id="rId34" Type="http://schemas.openxmlformats.org/officeDocument/2006/relationships/slide" Target="slides/slide26.xml"/><Relationship Id="rId78" Type="http://schemas.openxmlformats.org/officeDocument/2006/relationships/font" Target="fonts/HelveticaNeueLight-boldItalic.fntdata"/><Relationship Id="rId71" Type="http://schemas.openxmlformats.org/officeDocument/2006/relationships/font" Target="fonts/HelveticaNeue-regular.fntdata"/><Relationship Id="rId70" Type="http://schemas.openxmlformats.org/officeDocument/2006/relationships/font" Target="fonts/DMSansMedium-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DMSansMedium-bold.fntdata"/><Relationship Id="rId23" Type="http://schemas.openxmlformats.org/officeDocument/2006/relationships/slide" Target="slides/slide15.xml"/><Relationship Id="rId67" Type="http://schemas.openxmlformats.org/officeDocument/2006/relationships/font" Target="fonts/DMSansMedium-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DMSansMedium-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playlist?list=PL_-j_Nxetw-FkGoc8FC8CnNbS18-hdGeu" TargetMode="External"/><Relationship Id="rId3" Type="http://schemas.openxmlformats.org/officeDocument/2006/relationships/hyperlink" Target="https://www.youtube.com/watch?v=kpPw989W8cQ&amp;list=PL_-j_Nxetw-EAzc7gJGeyGomRD7JQUmHM"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SuXj-ElTjL4&amp;list=PL_-j_Nxetw-E1YOlrXMfvF3TQPa0VJDhE" TargetMode="External"/><Relationship Id="rId7" Type="http://schemas.openxmlformats.org/officeDocument/2006/relationships/hyperlink" Target="https://open.spotify.com/show/6Z4gbxrzelqVU3syDH3JzI"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dc278e5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dc278e5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4083b8f13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4083b8f13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Sólo se muestra la primera clase.</a:t>
            </a:r>
            <a:br>
              <a:rPr lang="en-GB">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GB">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GB">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800e1585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800e1585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800e1585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800e1585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800e1585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800e1585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800e1585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800e1585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522f602c4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522f602c4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dc278e5db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dc278e5db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dc278e5db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dc278e5db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n-GB">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dc278e5db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1dc278e5db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Recurso: </a:t>
            </a:r>
            <a:r>
              <a:rPr b="1" lang="en-GB">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Sugerencia</a:t>
            </a:r>
            <a:r>
              <a:rPr lang="en-GB">
                <a:solidFill>
                  <a:schemeClr val="dk1"/>
                </a:solidFill>
                <a:latin typeface="DM Sans"/>
                <a:ea typeface="DM Sans"/>
                <a:cs typeface="DM Sans"/>
                <a:sym typeface="DM Sans"/>
              </a:rPr>
              <a:t>: </a:t>
            </a:r>
            <a:br>
              <a:rPr lang="en-GB">
                <a:solidFill>
                  <a:schemeClr val="dk1"/>
                </a:solidFill>
                <a:latin typeface="DM Sans"/>
                <a:ea typeface="DM Sans"/>
                <a:cs typeface="DM Sans"/>
                <a:sym typeface="DM Sans"/>
              </a:rPr>
            </a:br>
            <a:r>
              <a:rPr lang="en-GB">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dc278e5db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dc278e5db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800e158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800e158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latin typeface="DM Sans"/>
                <a:ea typeface="DM Sans"/>
                <a:cs typeface="DM Sans"/>
                <a:sym typeface="DM Sans"/>
              </a:rPr>
              <a:t>Se presenta en la primera clase. </a:t>
            </a:r>
            <a:r>
              <a:rPr lang="en-GB">
                <a:solidFill>
                  <a:schemeClr val="dk1"/>
                </a:solidFill>
                <a:highlight>
                  <a:schemeClr val="accent3"/>
                </a:highlight>
                <a:latin typeface="DM Sans"/>
                <a:ea typeface="DM Sans"/>
                <a:cs typeface="DM Sans"/>
                <a:sym typeface="DM Sans"/>
              </a:rPr>
              <a:t>Colocar el número de comisión correspondiente</a:t>
            </a:r>
            <a:r>
              <a:rPr lang="en-GB">
                <a:solidFill>
                  <a:schemeClr val="dk1"/>
                </a:solidFill>
                <a:latin typeface="DM Sans"/>
                <a:ea typeface="DM Sans"/>
                <a:cs typeface="DM Sans"/>
                <a:sym typeface="DM Sans"/>
              </a:rPr>
              <a:t>. </a:t>
            </a:r>
            <a:r>
              <a:rPr lang="en-GB">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dc278e5db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dc278e5db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dc278e5db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dc278e5db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dc278e5db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1dc278e5db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dd5bc558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dd5bc558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dd5bc55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dd5bc55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dc278e5db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dc278e5db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dc278e5db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dc278e5db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dc278e5db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1dc278e5db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dc278e5db_0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dc278e5db_0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dc278e5db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1dc278e5db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800e1585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800e158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(Sólo la primera clase)</a:t>
            </a:r>
            <a:br>
              <a:rPr b="1" lang="en-GB">
                <a:solidFill>
                  <a:schemeClr val="dk1"/>
                </a:solidFill>
                <a:latin typeface="DM Sans"/>
                <a:ea typeface="DM Sans"/>
                <a:cs typeface="DM Sans"/>
                <a:sym typeface="DM Sans"/>
              </a:rPr>
            </a:br>
            <a:r>
              <a:rPr b="1" lang="en-GB">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¿Como crear encuestas de zoom? Disponible en </a:t>
            </a:r>
            <a:r>
              <a:rPr lang="en-GB"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u="sng">
                <a:solidFill>
                  <a:schemeClr val="dk1"/>
                </a:solidFill>
                <a:latin typeface="DM Sans"/>
                <a:ea typeface="DM Sans"/>
                <a:cs typeface="DM Sans"/>
                <a:sym typeface="DM Sans"/>
              </a:rPr>
              <a:t>Consigna:</a:t>
            </a:r>
            <a:r>
              <a:rPr lang="en-GB">
                <a:solidFill>
                  <a:schemeClr val="dk1"/>
                </a:solidFill>
                <a:latin typeface="DM Sans"/>
                <a:ea typeface="DM Sans"/>
                <a:cs typeface="DM Sans"/>
                <a:sym typeface="DM Sans"/>
              </a:rPr>
              <a:t> Presentación de los estudiantes. Generar </a:t>
            </a:r>
            <a:r>
              <a:rPr lang="en-GB" u="sng">
                <a:solidFill>
                  <a:schemeClr val="dk1"/>
                </a:solidFill>
                <a:latin typeface="DM Sans"/>
                <a:ea typeface="DM Sans"/>
                <a:cs typeface="DM Sans"/>
                <a:sym typeface="DM Sans"/>
              </a:rPr>
              <a:t>una encuesta de zoom para cada punto</a:t>
            </a:r>
            <a:r>
              <a:rPr lang="en-GB">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PAÍS </a:t>
            </a:r>
            <a:r>
              <a:rPr lang="en-GB">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CONOCIMIENTOS PREVIOS DE </a:t>
            </a:r>
            <a:r>
              <a:rPr b="1" i="1" lang="en-GB">
                <a:solidFill>
                  <a:schemeClr val="dk1"/>
                </a:solidFill>
                <a:latin typeface="DM Sans"/>
                <a:ea typeface="DM Sans"/>
                <a:cs typeface="DM Sans"/>
                <a:sym typeface="DM Sans"/>
              </a:rPr>
              <a:t>(TEMA RELACIONADO)</a:t>
            </a:r>
            <a:r>
              <a:rPr b="1" lang="en-GB">
                <a:solidFill>
                  <a:schemeClr val="dk1"/>
                </a:solidFill>
                <a:latin typeface="DM Sans"/>
                <a:ea typeface="DM Sans"/>
                <a:cs typeface="DM Sans"/>
                <a:sym typeface="DM Sans"/>
              </a:rPr>
              <a:t> /</a:t>
            </a:r>
            <a:r>
              <a:rPr lang="en-GB">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¿POR QUÉ ELEGISTE EL CURSO? / </a:t>
            </a:r>
            <a:r>
              <a:rPr lang="en-GB">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n-GB">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dc278e5db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1dc278e5db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dc278e5db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dc278e5db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dc278e5db_0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dc278e5db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dc278e5db_0_2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dc278e5db_0_2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1dc278e5db_0_2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1dc278e5db_0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dc278e5db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dc278e5db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1dc278e5db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1dc278e5db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“Ejemplo en vivo”</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El docente mostrará la pantalla en vivo Se centrará en los pasos y los aspectos a tener en cuenta sin profundizar en el funcionamiento de cada parámetro, ya que la idea es tener una noción de que es y para qué sirve cada operación</a:t>
            </a:r>
            <a:endParaRPr>
              <a:solidFill>
                <a:schemeClr val="dk1"/>
              </a:solidFill>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dc278e5db_0_2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dc278e5db_0_2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Obligatoria siempre.</a:t>
            </a:r>
            <a:r>
              <a:rPr lang="en-GB">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dc278e5db_0_2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dc278e5db_0_2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dc278e5db_0_2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dc278e5db_0_2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468e923f9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468e923f9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chemeClr val="accent4"/>
                </a:highlight>
                <a:latin typeface="DM Sans"/>
                <a:ea typeface="DM Sans"/>
                <a:cs typeface="DM Sans"/>
                <a:sym typeface="DM Sans"/>
              </a:rPr>
              <a:t>LOS VIDEOS DE ONBOARDING ESTÁN DISPONIBLES EN EL ESPACIO DE LA CLASE 0</a:t>
            </a:r>
            <a:endParaRPr>
              <a:highlight>
                <a:schemeClr val="accent4"/>
              </a:highlight>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dc278e5db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1dc278e5db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dd5bc55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dd5bc55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dd5bc558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dd5bc55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1dd5bc558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1dd5bc558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dd5bc558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1dd5bc558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dd5bc558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1dd5bc558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dd5bc558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1dd5bc558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1dd5bc558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1dd5bc558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highlight>
                  <a:srgbClr val="EAFF6A"/>
                </a:highlight>
                <a:latin typeface="DM Sans"/>
                <a:ea typeface="DM Sans"/>
                <a:cs typeface="DM Sans"/>
                <a:sym typeface="DM Sans"/>
              </a:rPr>
              <a:t>Para profes:</a:t>
            </a:r>
            <a:r>
              <a:rPr lang="en-GB">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1dd5bc558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1dd5bc558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highlight>
                  <a:srgbClr val="EAFF6A"/>
                </a:highlight>
                <a:latin typeface="DM Sans"/>
                <a:ea typeface="DM Sans"/>
                <a:cs typeface="DM Sans"/>
                <a:sym typeface="DM Sans"/>
              </a:rPr>
              <a:t>Para profes:</a:t>
            </a:r>
            <a:r>
              <a:rPr lang="en-GB">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1dd5bc558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1dd5bc558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highlight>
                  <a:srgbClr val="EAFF6A"/>
                </a:highlight>
                <a:latin typeface="DM Sans"/>
                <a:ea typeface="DM Sans"/>
                <a:cs typeface="DM Sans"/>
                <a:sym typeface="DM Sans"/>
              </a:rPr>
              <a:t>Para profes:</a:t>
            </a:r>
            <a:r>
              <a:rPr lang="en-GB">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800e1585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800e1585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dd5bc558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1dd5bc558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1dd5bc558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1dd5bc558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dd5bc558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dd5bc558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Usar para que los estudiantes puedan explorar recursos creados por Coderhouse.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Se puede vincular contenido de los canales oficiales de Coderhouse, tanto Youtube como Spotify.</a:t>
            </a:r>
            <a:br>
              <a:rPr lang="en-GB">
                <a:solidFill>
                  <a:schemeClr val="dk1"/>
                </a:solidFill>
                <a:latin typeface="DM Sans"/>
                <a:ea typeface="DM Sans"/>
                <a:cs typeface="DM Sans"/>
                <a:sym typeface="DM Sans"/>
              </a:rPr>
            </a:br>
            <a:br>
              <a:rPr lang="en-GB">
                <a:solidFill>
                  <a:schemeClr val="dk1"/>
                </a:solidFill>
                <a:latin typeface="DM Sans"/>
                <a:ea typeface="DM Sans"/>
                <a:cs typeface="DM Sans"/>
                <a:sym typeface="DM Sans"/>
              </a:rPr>
            </a:br>
            <a:r>
              <a:rPr lang="en-GB">
                <a:solidFill>
                  <a:schemeClr val="dk1"/>
                </a:solidFill>
                <a:latin typeface="DM Sans"/>
                <a:ea typeface="DM Sans"/>
                <a:cs typeface="DM Sans"/>
                <a:sym typeface="DM Sans"/>
              </a:rPr>
              <a:t>Por ejemplo:</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n-GB">
                <a:solidFill>
                  <a:srgbClr val="1D1C1D"/>
                </a:solidFill>
                <a:highlight>
                  <a:srgbClr val="F8F8F8"/>
                </a:highlight>
                <a:latin typeface="DM Sans"/>
                <a:ea typeface="DM Sans"/>
                <a:cs typeface="DM Sans"/>
                <a:sym typeface="DM Sans"/>
              </a:rPr>
              <a:t>Marketing Digital: </a:t>
            </a:r>
            <a:r>
              <a:rPr lang="en-GB" u="sng">
                <a:solidFill>
                  <a:schemeClr val="hlink"/>
                </a:solidFill>
                <a:highlight>
                  <a:srgbClr val="F8F8F8"/>
                </a:highlight>
                <a:latin typeface="DM Sans"/>
                <a:ea typeface="DM Sans"/>
                <a:cs typeface="DM Sans"/>
                <a:sym typeface="DM Sans"/>
                <a:hlinkClick r:id="rId2"/>
              </a:rPr>
              <a:t>https://www.youtube.com/playlist?list=PL_-j_Nxetw-FkGoc8FC8CnNbS18-hdGeu</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n-GB">
                <a:solidFill>
                  <a:srgbClr val="1D1C1D"/>
                </a:solidFill>
                <a:highlight>
                  <a:srgbClr val="F8F8F8"/>
                </a:highlight>
                <a:latin typeface="DM Sans"/>
                <a:ea typeface="DM Sans"/>
                <a:cs typeface="DM Sans"/>
                <a:sym typeface="DM Sans"/>
              </a:rPr>
              <a:t>Diseño UX/UI: </a:t>
            </a:r>
            <a:r>
              <a:rPr lang="en-GB" u="sng">
                <a:solidFill>
                  <a:schemeClr val="hlink"/>
                </a:solidFill>
                <a:highlight>
                  <a:srgbClr val="F8F8F8"/>
                </a:highlight>
                <a:latin typeface="DM Sans"/>
                <a:ea typeface="DM Sans"/>
                <a:cs typeface="DM Sans"/>
                <a:sym typeface="DM Sans"/>
                <a:hlinkClick r:id="rId3"/>
              </a:rPr>
              <a:t>https://www.youtube.com/watch?v=kpPw989W8cQ&amp;list=PL_-j_Nxetw-EAzc7gJGeyGomRD7JQUmHM</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n-GB">
                <a:solidFill>
                  <a:srgbClr val="1D1C1D"/>
                </a:solidFill>
                <a:highlight>
                  <a:srgbClr val="F8F8F8"/>
                </a:highlight>
                <a:latin typeface="DM Sans"/>
                <a:ea typeface="DM Sans"/>
                <a:cs typeface="DM Sans"/>
                <a:sym typeface="DM Sans"/>
              </a:rPr>
              <a:t>Programación: </a:t>
            </a:r>
            <a:r>
              <a:rPr lang="en-GB" u="sng">
                <a:solidFill>
                  <a:schemeClr val="hlink"/>
                </a:solidFill>
                <a:highlight>
                  <a:srgbClr val="F8F8F8"/>
                </a:highlight>
                <a:latin typeface="DM Sans"/>
                <a:ea typeface="DM Sans"/>
                <a:cs typeface="DM Sans"/>
                <a:sym typeface="DM Sans"/>
                <a:hlinkClick r:id="rId4"/>
              </a:rPr>
              <a:t>https://www.youtube.com/watch?v=tYC_yfXJb88&amp;list=PL_-j_Nxetw-GGSiu_0KAQKktto9-lOtaO</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n-GB">
                <a:solidFill>
                  <a:srgbClr val="1D1C1D"/>
                </a:solidFill>
                <a:highlight>
                  <a:srgbClr val="F8F8F8"/>
                </a:highlight>
                <a:latin typeface="DM Sans"/>
                <a:ea typeface="DM Sans"/>
                <a:cs typeface="DM Sans"/>
                <a:sym typeface="DM Sans"/>
              </a:rPr>
              <a:t>Desarrollo freelance: </a:t>
            </a:r>
            <a:r>
              <a:rPr lang="en-GB" u="sng">
                <a:solidFill>
                  <a:schemeClr val="hlink"/>
                </a:solidFill>
                <a:highlight>
                  <a:srgbClr val="F8F8F8"/>
                </a:highlight>
                <a:latin typeface="DM Sans"/>
                <a:ea typeface="DM Sans"/>
                <a:cs typeface="DM Sans"/>
                <a:sym typeface="DM Sans"/>
                <a:hlinkClick r:id="rId5"/>
              </a:rPr>
              <a:t>https://www.youtube.com/watch?v=ua4S23T70KU&amp;list=PL_-j_Nxetw-HUemJyXLr18G5l5t3VU_Eh</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n-GB">
                <a:solidFill>
                  <a:srgbClr val="1D1C1D"/>
                </a:solidFill>
                <a:highlight>
                  <a:srgbClr val="F8F8F8"/>
                </a:highlight>
                <a:latin typeface="DM Sans"/>
                <a:ea typeface="DM Sans"/>
                <a:cs typeface="DM Sans"/>
                <a:sym typeface="DM Sans"/>
              </a:rPr>
              <a:t>Desarrollo profesional: </a:t>
            </a:r>
            <a:r>
              <a:rPr lang="en-GB" u="sng">
                <a:solidFill>
                  <a:schemeClr val="hlink"/>
                </a:solidFill>
                <a:highlight>
                  <a:srgbClr val="F8F8F8"/>
                </a:highlight>
                <a:latin typeface="DM Sans"/>
                <a:ea typeface="DM Sans"/>
                <a:cs typeface="DM Sans"/>
                <a:sym typeface="DM Sans"/>
                <a:hlinkClick r:id="rId6"/>
              </a:rPr>
              <a:t>https://www.youtube.com/watch?v=SuXj-ElTjL4&amp;list=PL_-j_Nxetw-E1YOlrXMfvF3TQPa0VJDhE</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n-GB">
                <a:solidFill>
                  <a:schemeClr val="dk1"/>
                </a:solidFill>
                <a:latin typeface="DM Sans"/>
                <a:ea typeface="DM Sans"/>
                <a:cs typeface="DM Sans"/>
                <a:sym typeface="DM Sans"/>
              </a:rPr>
              <a:t>Canal de Spotify de Coder: </a:t>
            </a:r>
            <a:r>
              <a:rPr lang="en-GB" u="sng">
                <a:solidFill>
                  <a:schemeClr val="hlink"/>
                </a:solidFill>
                <a:latin typeface="DM Sans"/>
                <a:ea typeface="DM Sans"/>
                <a:cs typeface="DM Sans"/>
                <a:sym typeface="DM Sans"/>
                <a:hlinkClick r:id="rId7"/>
              </a:rPr>
              <a:t>https://open.spotify.com/show/6Z4gbxrzelqVU3syDH3JzI</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dd5bc558c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1dd5bc558c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0" rtl="0" algn="just">
              <a:lnSpc>
                <a:spcPct val="115000"/>
              </a:lnSpc>
              <a:spcBef>
                <a:spcPts val="0"/>
              </a:spcBef>
              <a:spcAft>
                <a:spcPts val="0"/>
              </a:spcAft>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dc278e5db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dc278e5db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Enviar el contenido a integrar a </a:t>
            </a:r>
            <a:r>
              <a:rPr lang="en-GB" u="sng">
                <a:solidFill>
                  <a:schemeClr val="hlink"/>
                </a:solidFill>
                <a:latin typeface="DM Sans"/>
                <a:ea typeface="DM Sans"/>
                <a:cs typeface="DM Sans"/>
                <a:sym typeface="DM Sans"/>
                <a:hlinkClick r:id="rId2"/>
              </a:rPr>
              <a:t>contenidos@coderhouse.com</a:t>
            </a:r>
            <a:r>
              <a:rPr lang="en-GB">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accent1"/>
                </a:solidFill>
                <a:latin typeface="DM Sans"/>
                <a:ea typeface="DM Sans"/>
                <a:cs typeface="DM Sans"/>
                <a:sym typeface="DM Sans"/>
              </a:rPr>
              <a:t>El material recomendado es únicamente a modo de sugerencia.</a:t>
            </a:r>
            <a:br>
              <a:rPr b="1" lang="en-GB">
                <a:solidFill>
                  <a:schemeClr val="accent1"/>
                </a:solidFill>
                <a:latin typeface="DM Sans"/>
                <a:ea typeface="DM Sans"/>
                <a:cs typeface="DM Sans"/>
                <a:sym typeface="DM Sans"/>
              </a:rPr>
            </a:br>
            <a:r>
              <a:rPr b="1" lang="en-GB">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dd5bc558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1dd5bc558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1dc278e5db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1dc278e5db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dc278e5db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1dc278e5db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1dc278e5db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1dc278e5db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4083b8f1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4083b8f1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083b8f13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4083b8f13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4083b8f13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4083b8f13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083b8f13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083b8f13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3">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sp>
        <p:nvSpPr>
          <p:cNvPr id="84" name="Google Shape;8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2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Google Shape;9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 name="Shape 95"/>
        <p:cNvGrpSpPr/>
        <p:nvPr/>
      </p:nvGrpSpPr>
      <p:grpSpPr>
        <a:xfrm>
          <a:off x="0" y="0"/>
          <a:ext cx="0" cy="0"/>
          <a:chOff x="0" y="0"/>
          <a:chExt cx="0" cy="0"/>
        </a:xfrm>
      </p:grpSpPr>
      <p:sp>
        <p:nvSpPr>
          <p:cNvPr id="96" name="Google Shape;96;p2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7" name="Google Shape;9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1" name="Google Shape;101;p3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Google Shape;102;p3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3" name="Google Shape;10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6" name="Google Shape;10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sp>
        <p:nvSpPr>
          <p:cNvPr id="108" name="Google Shape;108;p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Google Shape;109;p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0" name="Google Shape;11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5" name="Shape 115"/>
        <p:cNvGrpSpPr/>
        <p:nvPr/>
      </p:nvGrpSpPr>
      <p:grpSpPr>
        <a:xfrm>
          <a:off x="0" y="0"/>
          <a:ext cx="0" cy="0"/>
          <a:chOff x="0" y="0"/>
          <a:chExt cx="0" cy="0"/>
        </a:xfrm>
      </p:grpSpPr>
      <p:pic>
        <p:nvPicPr>
          <p:cNvPr id="116" name="Google Shape;116;p3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id="118" name="Google Shape;118;p3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7" name="Shape 127"/>
        <p:cNvGrpSpPr/>
        <p:nvPr/>
      </p:nvGrpSpPr>
      <p:grpSpPr>
        <a:xfrm>
          <a:off x="0" y="0"/>
          <a:ext cx="0" cy="0"/>
          <a:chOff x="0" y="0"/>
          <a:chExt cx="0" cy="0"/>
        </a:xfrm>
      </p:grpSpPr>
      <p:sp>
        <p:nvSpPr>
          <p:cNvPr id="128" name="Google Shape;128;p4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9" name="Google Shape;129;p4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0" name="Google Shape;13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 name="Shape 131"/>
        <p:cNvGrpSpPr/>
        <p:nvPr/>
      </p:nvGrpSpPr>
      <p:grpSpPr>
        <a:xfrm>
          <a:off x="0" y="0"/>
          <a:ext cx="0" cy="0"/>
          <a:chOff x="0" y="0"/>
          <a:chExt cx="0" cy="0"/>
        </a:xfrm>
      </p:grpSpPr>
      <p:sp>
        <p:nvSpPr>
          <p:cNvPr id="132" name="Google Shape;132;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sp>
        <p:nvSpPr>
          <p:cNvPr id="135" name="Google Shape;135;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 name="Google Shape;13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7" name="Google Shape;13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8" name="Shape 138"/>
        <p:cNvGrpSpPr/>
        <p:nvPr/>
      </p:nvGrpSpPr>
      <p:grpSpPr>
        <a:xfrm>
          <a:off x="0" y="0"/>
          <a:ext cx="0" cy="0"/>
          <a:chOff x="0" y="0"/>
          <a:chExt cx="0" cy="0"/>
        </a:xfrm>
      </p:grpSpPr>
      <p:sp>
        <p:nvSpPr>
          <p:cNvPr id="139" name="Google Shape;139;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1" name="Google Shape;141;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2" name="Google Shape;14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4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p4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9" name="Google Shape;14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0" name="Shape 150"/>
        <p:cNvGrpSpPr/>
        <p:nvPr/>
      </p:nvGrpSpPr>
      <p:grpSpPr>
        <a:xfrm>
          <a:off x="0" y="0"/>
          <a:ext cx="0" cy="0"/>
          <a:chOff x="0" y="0"/>
          <a:chExt cx="0" cy="0"/>
        </a:xfrm>
      </p:grpSpPr>
      <p:sp>
        <p:nvSpPr>
          <p:cNvPr id="151" name="Google Shape;151;p4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2" name="Google Shape;15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 name="Shape 153"/>
        <p:cNvGrpSpPr/>
        <p:nvPr/>
      </p:nvGrpSpPr>
      <p:grpSpPr>
        <a:xfrm>
          <a:off x="0" y="0"/>
          <a:ext cx="0" cy="0"/>
          <a:chOff x="0" y="0"/>
          <a:chExt cx="0" cy="0"/>
        </a:xfrm>
      </p:grpSpPr>
      <p:sp>
        <p:nvSpPr>
          <p:cNvPr id="154" name="Google Shape;154;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6" name="Google Shape;156;p4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7" name="Google Shape;157;p4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8" name="Google Shape;15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9" name="Shape 159"/>
        <p:cNvGrpSpPr/>
        <p:nvPr/>
      </p:nvGrpSpPr>
      <p:grpSpPr>
        <a:xfrm>
          <a:off x="0" y="0"/>
          <a:ext cx="0" cy="0"/>
          <a:chOff x="0" y="0"/>
          <a:chExt cx="0" cy="0"/>
        </a:xfrm>
      </p:grpSpPr>
      <p:sp>
        <p:nvSpPr>
          <p:cNvPr id="160" name="Google Shape;160;p4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1" name="Google Shape;16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 name="Shape 162"/>
        <p:cNvGrpSpPr/>
        <p:nvPr/>
      </p:nvGrpSpPr>
      <p:grpSpPr>
        <a:xfrm>
          <a:off x="0" y="0"/>
          <a:ext cx="0" cy="0"/>
          <a:chOff x="0" y="0"/>
          <a:chExt cx="0" cy="0"/>
        </a:xfrm>
      </p:grpSpPr>
      <p:sp>
        <p:nvSpPr>
          <p:cNvPr id="163" name="Google Shape;163;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4" name="Google Shape;164;p4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5" name="Google Shape;16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
        <p:nvSpPr>
          <p:cNvPr id="167" name="Google Shape;16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68" name="Shape 168"/>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69" name="Shape 169"/>
        <p:cNvGrpSpPr/>
        <p:nvPr/>
      </p:nvGrpSpPr>
      <p:grpSpPr>
        <a:xfrm>
          <a:off x="0" y="0"/>
          <a:ext cx="0" cy="0"/>
          <a:chOff x="0" y="0"/>
          <a:chExt cx="0" cy="0"/>
        </a:xfrm>
      </p:grpSpPr>
      <p:pic>
        <p:nvPicPr>
          <p:cNvPr id="170" name="Google Shape;170;p5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75" name="Shape 175"/>
        <p:cNvGrpSpPr/>
        <p:nvPr/>
      </p:nvGrpSpPr>
      <p:grpSpPr>
        <a:xfrm>
          <a:off x="0" y="0"/>
          <a:ext cx="0" cy="0"/>
          <a:chOff x="0" y="0"/>
          <a:chExt cx="0" cy="0"/>
        </a:xfrm>
      </p:grpSpPr>
      <p:sp>
        <p:nvSpPr>
          <p:cNvPr id="176" name="Google Shape;176;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5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78" name="Google Shape;178;p5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79" name="Shape 179"/>
        <p:cNvGrpSpPr/>
        <p:nvPr/>
      </p:nvGrpSpPr>
      <p:grpSpPr>
        <a:xfrm>
          <a:off x="0" y="0"/>
          <a:ext cx="0" cy="0"/>
          <a:chOff x="0" y="0"/>
          <a:chExt cx="0" cy="0"/>
        </a:xfrm>
      </p:grpSpPr>
      <p:pic>
        <p:nvPicPr>
          <p:cNvPr id="180" name="Google Shape;180;p5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1" name="Shape 181"/>
        <p:cNvGrpSpPr/>
        <p:nvPr/>
      </p:nvGrpSpPr>
      <p:grpSpPr>
        <a:xfrm>
          <a:off x="0" y="0"/>
          <a:ext cx="0" cy="0"/>
          <a:chOff x="0" y="0"/>
          <a:chExt cx="0" cy="0"/>
        </a:xfrm>
      </p:grpSpPr>
      <p:pic>
        <p:nvPicPr>
          <p:cNvPr id="182" name="Google Shape;182;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85" name="Shape 185"/>
        <p:cNvGrpSpPr/>
        <p:nvPr/>
      </p:nvGrpSpPr>
      <p:grpSpPr>
        <a:xfrm>
          <a:off x="0" y="0"/>
          <a:ext cx="0" cy="0"/>
          <a:chOff x="0" y="0"/>
          <a:chExt cx="0" cy="0"/>
        </a:xfrm>
      </p:grpSpPr>
      <p:pic>
        <p:nvPicPr>
          <p:cNvPr id="186" name="Google Shape;186;p5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id="188" name="Google Shape;188;p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6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6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6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4" name="Shape 194"/>
        <p:cNvGrpSpPr/>
        <p:nvPr/>
      </p:nvGrpSpPr>
      <p:grpSpPr>
        <a:xfrm>
          <a:off x="0" y="0"/>
          <a:ext cx="0" cy="0"/>
          <a:chOff x="0" y="0"/>
          <a:chExt cx="0" cy="0"/>
        </a:xfrm>
      </p:grpSpPr>
      <p:pic>
        <p:nvPicPr>
          <p:cNvPr id="195" name="Google Shape;195;p6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96" name="Shape 196"/>
        <p:cNvGrpSpPr/>
        <p:nvPr/>
      </p:nvGrpSpPr>
      <p:grpSpPr>
        <a:xfrm>
          <a:off x="0" y="0"/>
          <a:ext cx="0" cy="0"/>
          <a:chOff x="0" y="0"/>
          <a:chExt cx="0" cy="0"/>
        </a:xfrm>
      </p:grpSpPr>
      <p:pic>
        <p:nvPicPr>
          <p:cNvPr id="197" name="Google Shape;197;p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6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5.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2" Type="http://schemas.openxmlformats.org/officeDocument/2006/relationships/theme" Target="../theme/theme1.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 name="Google Shape;7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1" name="Google Shape;7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3" name="Shape 123"/>
        <p:cNvGrpSpPr/>
        <p:nvPr/>
      </p:nvGrpSpPr>
      <p:grpSpPr>
        <a:xfrm>
          <a:off x="0" y="0"/>
          <a:ext cx="0" cy="0"/>
          <a:chOff x="0" y="0"/>
          <a:chExt cx="0" cy="0"/>
        </a:xfrm>
      </p:grpSpPr>
      <p:sp>
        <p:nvSpPr>
          <p:cNvPr id="124" name="Google Shape;12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5" name="Google Shape;125;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6" name="Google Shape;12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1" name="Shape 171"/>
        <p:cNvGrpSpPr/>
        <p:nvPr/>
      </p:nvGrpSpPr>
      <p:grpSpPr>
        <a:xfrm>
          <a:off x="0" y="0"/>
          <a:ext cx="0" cy="0"/>
          <a:chOff x="0" y="0"/>
          <a:chExt cx="0" cy="0"/>
        </a:xfrm>
      </p:grpSpPr>
      <p:sp>
        <p:nvSpPr>
          <p:cNvPr id="172" name="Google Shape;172;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3" name="Google Shape;173;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74" name="Google Shape;17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xml"/><Relationship Id="rId3" Type="http://schemas.openxmlformats.org/officeDocument/2006/relationships/hyperlink" Target="https://bcoalova.github.io/CODER-js-Tienda/" TargetMode="External"/><Relationship Id="rId4" Type="http://schemas.openxmlformats.org/officeDocument/2006/relationships/hyperlink" Target="https://vanifederici.github.io/mono-galactico/" TargetMode="External"/><Relationship Id="rId9" Type="http://schemas.openxmlformats.org/officeDocument/2006/relationships/image" Target="../media/image13.png"/><Relationship Id="rId5" Type="http://schemas.openxmlformats.org/officeDocument/2006/relationships/hyperlink" Target="https://conversor-de-monedas.000webhostapp.com/index.html" TargetMode="External"/><Relationship Id="rId6" Type="http://schemas.openxmlformats.org/officeDocument/2006/relationships/hyperlink" Target="https://antopr.github.io/Javascript-Coder/#" TargetMode="External"/><Relationship Id="rId7" Type="http://schemas.openxmlformats.org/officeDocument/2006/relationships/hyperlink" Target="https://mguidocaruso.github.io/AlPrestamo/" TargetMode="External"/><Relationship Id="rId8" Type="http://schemas.openxmlformats.org/officeDocument/2006/relationships/image" Target="../media/image2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 Id="rId3" Type="http://schemas.openxmlformats.org/officeDocument/2006/relationships/image" Target="../media/image4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xml"/><Relationship Id="rId3" Type="http://schemas.openxmlformats.org/officeDocument/2006/relationships/image" Target="../media/image3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 Id="rId3" Type="http://schemas.openxmlformats.org/officeDocument/2006/relationships/image" Target="../media/image37.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9.xml"/><Relationship Id="rId3" Type="http://schemas.openxmlformats.org/officeDocument/2006/relationships/image" Target="../media/image1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1" Type="http://schemas.openxmlformats.org/officeDocument/2006/relationships/hyperlink" Target="https://www.youtube.com/playlist?list=PL_-j_Nxetw-FaOxk6-PzpmujOYNhToNlt" TargetMode="External"/><Relationship Id="rId10" Type="http://schemas.openxmlformats.org/officeDocument/2006/relationships/hyperlink" Target="https://www.youtube.com/playlist?list=PL_-j_Nxetw-FbSqZtazzt9GkuNDaKxJBB" TargetMode="External"/><Relationship Id="rId12" Type="http://schemas.openxmlformats.org/officeDocument/2006/relationships/hyperlink" Target="https://www.youtube.com/playlist?list=PL_-j_Nxetw-HUc0MTf8MVj3oFtT_OeffM" TargetMode="External"/><Relationship Id="rId1" Type="http://schemas.openxmlformats.org/officeDocument/2006/relationships/slideLayout" Target="../slideLayouts/slideLayout33.xml"/><Relationship Id="rId2" Type="http://schemas.openxmlformats.org/officeDocument/2006/relationships/notesSlide" Target="../notesSlides/notesSlide52.xml"/><Relationship Id="rId3" Type="http://schemas.openxmlformats.org/officeDocument/2006/relationships/image" Target="../media/image41.png"/><Relationship Id="rId4" Type="http://schemas.openxmlformats.org/officeDocument/2006/relationships/hyperlink" Target="https://www.youtube.com/playlist?list=PL_-j_Nxetw-GGSiu_0KAQKktto9-lOtaO" TargetMode="External"/><Relationship Id="rId9" Type="http://schemas.openxmlformats.org/officeDocument/2006/relationships/hyperlink" Target="https://www.youtube.com/playlist?list=PL_-j_Nxetw-EfDh9iHJ7s_iQykEF9Mpwe" TargetMode="External"/><Relationship Id="rId5" Type="http://schemas.openxmlformats.org/officeDocument/2006/relationships/hyperlink" Target="https://www.youtube.com/playlist?list=PL_-j_Nxetw-HUemJyXLr18G5l5t3VU_Eh" TargetMode="External"/><Relationship Id="rId6" Type="http://schemas.openxmlformats.org/officeDocument/2006/relationships/hyperlink" Target="https://www.youtube.com/playlist?list=PL_-j_Nxetw-E1YOlrXMfvF3TQPa0VJDhE" TargetMode="External"/><Relationship Id="rId7" Type="http://schemas.openxmlformats.org/officeDocument/2006/relationships/hyperlink" Target="https://www.youtube.com/playlist?list=PL_-j_Nxetw-GmxCsP17k61NjLyoOMRzDM" TargetMode="External"/><Relationship Id="rId8" Type="http://schemas.openxmlformats.org/officeDocument/2006/relationships/hyperlink" Target="https://www.youtube.com/playlist?list=PL_-j_Nxetw-FhVw9cwTayaFTaOPTUBC7y"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hyperlink" Target="https://drive.google.com/file/d/11Qd_2a9YfHq7Yt4IGLXwWRs6OFpSu-6o/view" TargetMode="External"/><Relationship Id="rId5" Type="http://schemas.openxmlformats.org/officeDocument/2006/relationships/hyperlink" Target="https://teloexplicocongatitos.com/poster/tlecg08" TargetMode="External"/><Relationship Id="rId6" Type="http://schemas.openxmlformats.org/officeDocument/2006/relationships/hyperlink" Target="http://little-dot.toxicode.fr/?hour-of-code" TargetMode="External"/><Relationship Id="rId7" Type="http://schemas.openxmlformats.org/officeDocument/2006/relationships/hyperlink" Target="https://code.visualstudio.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6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206" name="Google Shape;206;p65"/>
          <p:cNvSpPr txBox="1"/>
          <p:nvPr/>
        </p:nvSpPr>
        <p:spPr>
          <a:xfrm>
            <a:off x="3655975" y="2541075"/>
            <a:ext cx="27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07" name="Google Shape;207;p6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6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74"/>
          <p:cNvSpPr txBox="1"/>
          <p:nvPr/>
        </p:nvSpPr>
        <p:spPr>
          <a:xfrm>
            <a:off x="475500" y="3168825"/>
            <a:ext cx="81669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Entregas con el estado de avance de tu </a:t>
            </a:r>
            <a:r>
              <a:rPr b="1" lang="en-GB" sz="1350">
                <a:solidFill>
                  <a:schemeClr val="dk1"/>
                </a:solidFill>
                <a:latin typeface="DM Sans"/>
                <a:ea typeface="DM Sans"/>
                <a:cs typeface="DM Sans"/>
                <a:sym typeface="DM Sans"/>
              </a:rPr>
              <a:t>proyecto final</a:t>
            </a:r>
            <a:r>
              <a:rPr lang="en-GB" sz="1350">
                <a:solidFill>
                  <a:schemeClr val="dk1"/>
                </a:solidFill>
                <a:latin typeface="DM Sans"/>
                <a:ea typeface="DM Sans"/>
                <a:cs typeface="DM Sans"/>
                <a:sym typeface="DM Sans"/>
              </a:rPr>
              <a:t> que deberás subir a la plataforma a lo largo del curso y hasta 7 días luego de la clase, para ser corregidas por tu docente o tutor/a. </a:t>
            </a:r>
            <a:endParaRPr sz="1350">
              <a:solidFill>
                <a:schemeClr val="dk1"/>
              </a:solidFill>
              <a:latin typeface="DM Sans"/>
              <a:ea typeface="DM Sans"/>
              <a:cs typeface="DM Sans"/>
              <a:sym typeface="DM Sans"/>
            </a:endParaRPr>
          </a:p>
        </p:txBody>
      </p:sp>
      <p:sp>
        <p:nvSpPr>
          <p:cNvPr id="298" name="Google Shape;298;p74"/>
          <p:cNvSpPr txBox="1"/>
          <p:nvPr/>
        </p:nvSpPr>
        <p:spPr>
          <a:xfrm>
            <a:off x="1001002" y="2753200"/>
            <a:ext cx="32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DM Sans"/>
                <a:ea typeface="DM Sans"/>
                <a:cs typeface="DM Sans"/>
                <a:sym typeface="DM Sans"/>
              </a:rPr>
              <a:t>Pre-entregas del Proyecto final</a:t>
            </a:r>
            <a:endParaRPr b="1">
              <a:latin typeface="DM Sans"/>
              <a:ea typeface="DM Sans"/>
              <a:cs typeface="DM Sans"/>
              <a:sym typeface="DM Sans"/>
            </a:endParaRPr>
          </a:p>
        </p:txBody>
      </p:sp>
      <p:grpSp>
        <p:nvGrpSpPr>
          <p:cNvPr id="299" name="Google Shape;299;p74"/>
          <p:cNvGrpSpPr/>
          <p:nvPr/>
        </p:nvGrpSpPr>
        <p:grpSpPr>
          <a:xfrm>
            <a:off x="488562" y="2737751"/>
            <a:ext cx="431074" cy="431074"/>
            <a:chOff x="7208351" y="2467173"/>
            <a:chExt cx="738900" cy="738900"/>
          </a:xfrm>
        </p:grpSpPr>
        <p:sp>
          <p:nvSpPr>
            <p:cNvPr id="300" name="Google Shape;300;p7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74"/>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02" name="Google Shape;302;p74"/>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4"/>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PRE ENTREGAS DEL PF</a:t>
            </a:r>
            <a:endParaRPr>
              <a:latin typeface="DM Sans"/>
              <a:ea typeface="DM Sans"/>
              <a:cs typeface="DM Sans"/>
              <a:sym typeface="DM Sans"/>
            </a:endParaRPr>
          </a:p>
        </p:txBody>
      </p:sp>
      <p:sp>
        <p:nvSpPr>
          <p:cNvPr id="304" name="Google Shape;304;p74"/>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05" name="Google Shape;305;p74"/>
          <p:cNvSpPr txBox="1"/>
          <p:nvPr/>
        </p:nvSpPr>
        <p:spPr>
          <a:xfrm>
            <a:off x="488550" y="1607138"/>
            <a:ext cx="81669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Son actividades o ejercicios que se realizan durante el curso, que ayudan a materializar los contenidos trabajados en las clases mediante la práctica y que suman a la construcción del proyecto final.</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75"/>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¿Cuál es nuestro </a:t>
            </a:r>
            <a:r>
              <a:rPr b="1" lang="en-GB" sz="4000" u="sng">
                <a:solidFill>
                  <a:schemeClr val="dk1"/>
                </a:solidFill>
                <a:latin typeface="DM Sans"/>
                <a:ea typeface="DM Sans"/>
                <a:cs typeface="DM Sans"/>
                <a:sym typeface="DM Sans"/>
              </a:rPr>
              <a:t>Proyecto final?</a:t>
            </a:r>
            <a:endParaRPr b="1" sz="4000" u="sng">
              <a:solidFill>
                <a:schemeClr val="dk1"/>
              </a:solidFill>
              <a:latin typeface="DM Sans"/>
              <a:ea typeface="DM Sans"/>
              <a:cs typeface="DM Sans"/>
              <a:sym typeface="DM Sans"/>
            </a:endParaRPr>
          </a:p>
        </p:txBody>
      </p:sp>
      <p:grpSp>
        <p:nvGrpSpPr>
          <p:cNvPr id="311" name="Google Shape;311;p75"/>
          <p:cNvGrpSpPr/>
          <p:nvPr/>
        </p:nvGrpSpPr>
        <p:grpSpPr>
          <a:xfrm>
            <a:off x="4202551" y="1318035"/>
            <a:ext cx="738900" cy="738900"/>
            <a:chOff x="7208351" y="2467173"/>
            <a:chExt cx="738900" cy="738900"/>
          </a:xfrm>
        </p:grpSpPr>
        <p:sp>
          <p:nvSpPr>
            <p:cNvPr id="312" name="Google Shape;312;p7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75"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76"/>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Aplicación web interactiva</a:t>
            </a:r>
            <a:endParaRPr b="1" sz="4000">
              <a:solidFill>
                <a:schemeClr val="dk1"/>
              </a:solidFill>
              <a:latin typeface="DM Sans"/>
              <a:ea typeface="DM Sans"/>
              <a:cs typeface="DM Sans"/>
              <a:sym typeface="DM Sans"/>
            </a:endParaRPr>
          </a:p>
        </p:txBody>
      </p:sp>
      <p:sp>
        <p:nvSpPr>
          <p:cNvPr id="319" name="Google Shape;319;p76"/>
          <p:cNvSpPr txBox="1"/>
          <p:nvPr/>
        </p:nvSpPr>
        <p:spPr>
          <a:xfrm>
            <a:off x="457350" y="256257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DM Sans"/>
                <a:ea typeface="DM Sans"/>
                <a:cs typeface="DM Sans"/>
                <a:sym typeface="DM Sans"/>
              </a:rPr>
              <a:t>Crearás una página web interactiva de la temática que elijas en JavaScript que permitirá simular distintos procesos. Un “simulador” es un programa que soluciona ciertas tareas y proporciona al usuario información de valor. Utilizarás AJAX y JSON para obtener datos y diversas herramientas de JS como librerías, promises, async y frameworks para controlar eventos en la interfaz y producir animaciones en respuesta.</a:t>
            </a:r>
            <a:endParaRPr sz="1350">
              <a:latin typeface="DM Sans"/>
              <a:ea typeface="DM Sans"/>
              <a:cs typeface="DM Sans"/>
              <a:sym typeface="DM Sans"/>
            </a:endParaRPr>
          </a:p>
        </p:txBody>
      </p:sp>
      <p:sp>
        <p:nvSpPr>
          <p:cNvPr id="320" name="Google Shape;320;p7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321" name="Google Shape;321;p76"/>
          <p:cNvGrpSpPr/>
          <p:nvPr/>
        </p:nvGrpSpPr>
        <p:grpSpPr>
          <a:xfrm>
            <a:off x="457343" y="468298"/>
            <a:ext cx="431074" cy="431074"/>
            <a:chOff x="7208351" y="2467173"/>
            <a:chExt cx="738900" cy="738900"/>
          </a:xfrm>
        </p:grpSpPr>
        <p:sp>
          <p:nvSpPr>
            <p:cNvPr id="322" name="Google Shape;322;p7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76"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77"/>
          <p:cNvSpPr txBox="1"/>
          <p:nvPr/>
        </p:nvSpPr>
        <p:spPr>
          <a:xfrm>
            <a:off x="457350" y="10343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Proyectos de estudiantes</a:t>
            </a:r>
            <a:endParaRPr b="1" sz="4000">
              <a:solidFill>
                <a:schemeClr val="dk1"/>
              </a:solidFill>
              <a:latin typeface="DM Sans"/>
              <a:ea typeface="DM Sans"/>
              <a:cs typeface="DM Sans"/>
              <a:sym typeface="DM Sans"/>
            </a:endParaRPr>
          </a:p>
        </p:txBody>
      </p:sp>
      <p:sp>
        <p:nvSpPr>
          <p:cNvPr id="329" name="Google Shape;329;p77"/>
          <p:cNvSpPr txBox="1"/>
          <p:nvPr/>
        </p:nvSpPr>
        <p:spPr>
          <a:xfrm>
            <a:off x="457350" y="1845500"/>
            <a:ext cx="4806300" cy="260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DM Sans"/>
                <a:ea typeface="DM Sans"/>
                <a:cs typeface="DM Sans"/>
                <a:sym typeface="DM Sans"/>
              </a:rPr>
              <a:t>Les compartimos los proyectos finales de</a:t>
            </a:r>
            <a:r>
              <a:rPr lang="en-GB" sz="1350">
                <a:latin typeface="DM Sans"/>
                <a:ea typeface="DM Sans"/>
                <a:cs typeface="DM Sans"/>
                <a:sym typeface="DM Sans"/>
              </a:rPr>
              <a:t> estudiantes de este curso de comisiones anteriores.</a:t>
            </a:r>
            <a:endParaRPr sz="1800">
              <a:solidFill>
                <a:srgbClr val="333333"/>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800">
                <a:solidFill>
                  <a:srgbClr val="EF89D2"/>
                </a:solidFill>
                <a:latin typeface="Helvetica Neue Light"/>
                <a:ea typeface="Helvetica Neue Light"/>
                <a:cs typeface="Helvetica Neue Light"/>
                <a:sym typeface="Helvetica Neue Light"/>
              </a:rPr>
              <a:t>✓ </a:t>
            </a:r>
            <a:r>
              <a:rPr lang="en-GB" sz="1350" u="sng">
                <a:solidFill>
                  <a:schemeClr val="hlink"/>
                </a:solidFill>
                <a:latin typeface="DM Sans"/>
                <a:ea typeface="DM Sans"/>
                <a:cs typeface="DM Sans"/>
                <a:sym typeface="DM Sans"/>
                <a:hlinkClick r:id="rId3"/>
              </a:rPr>
              <a:t>Tienda de PC</a:t>
            </a:r>
            <a:r>
              <a:rPr lang="en-GB" sz="1350">
                <a:solidFill>
                  <a:srgbClr val="333333"/>
                </a:solidFill>
                <a:latin typeface="DM Sans"/>
                <a:ea typeface="DM Sans"/>
                <a:cs typeface="DM Sans"/>
                <a:sym typeface="DM Sans"/>
              </a:rPr>
              <a:t>			</a:t>
            </a:r>
            <a:endParaRPr sz="1350">
              <a:solidFill>
                <a:srgbClr val="333333"/>
              </a:solidFill>
              <a:latin typeface="DM Sans"/>
              <a:ea typeface="DM Sans"/>
              <a:cs typeface="DM Sans"/>
              <a:sym typeface="DM Sans"/>
            </a:endParaRPr>
          </a:p>
          <a:p>
            <a:pPr indent="0" lvl="0" marL="457200" rtl="0" algn="l">
              <a:lnSpc>
                <a:spcPct val="115000"/>
              </a:lnSpc>
              <a:spcBef>
                <a:spcPts val="0"/>
              </a:spcBef>
              <a:spcAft>
                <a:spcPts val="0"/>
              </a:spcAft>
              <a:buNone/>
            </a:pPr>
            <a:r>
              <a:rPr lang="en-GB" sz="1800">
                <a:solidFill>
                  <a:srgbClr val="EF89D2"/>
                </a:solidFill>
                <a:latin typeface="Helvetica Neue Light"/>
                <a:ea typeface="Helvetica Neue Light"/>
                <a:cs typeface="Helvetica Neue Light"/>
                <a:sym typeface="Helvetica Neue Light"/>
              </a:rPr>
              <a:t>✓ </a:t>
            </a:r>
            <a:r>
              <a:rPr lang="en-GB" sz="1350" u="sng">
                <a:solidFill>
                  <a:schemeClr val="hlink"/>
                </a:solidFill>
                <a:latin typeface="DM Sans"/>
                <a:ea typeface="DM Sans"/>
                <a:cs typeface="DM Sans"/>
                <a:sym typeface="DM Sans"/>
                <a:hlinkClick r:id="rId4"/>
              </a:rPr>
              <a:t>Tienda de Bebidas</a:t>
            </a:r>
            <a:r>
              <a:rPr lang="en-GB" sz="1350">
                <a:solidFill>
                  <a:srgbClr val="333333"/>
                </a:solidFill>
                <a:latin typeface="DM Sans"/>
                <a:ea typeface="DM Sans"/>
                <a:cs typeface="DM Sans"/>
                <a:sym typeface="DM Sans"/>
              </a:rPr>
              <a:t>		</a:t>
            </a:r>
            <a:endParaRPr sz="1350">
              <a:solidFill>
                <a:srgbClr val="333333"/>
              </a:solidFill>
              <a:latin typeface="DM Sans"/>
              <a:ea typeface="DM Sans"/>
              <a:cs typeface="DM Sans"/>
              <a:sym typeface="DM Sans"/>
            </a:endParaRPr>
          </a:p>
          <a:p>
            <a:pPr indent="0" lvl="0" marL="457200" rtl="0" algn="l">
              <a:lnSpc>
                <a:spcPct val="115000"/>
              </a:lnSpc>
              <a:spcBef>
                <a:spcPts val="0"/>
              </a:spcBef>
              <a:spcAft>
                <a:spcPts val="0"/>
              </a:spcAft>
              <a:buNone/>
            </a:pPr>
            <a:r>
              <a:rPr lang="en-GB" sz="1800">
                <a:solidFill>
                  <a:srgbClr val="EF89D2"/>
                </a:solidFill>
                <a:latin typeface="Helvetica Neue Light"/>
                <a:ea typeface="Helvetica Neue Light"/>
                <a:cs typeface="Helvetica Neue Light"/>
                <a:sym typeface="Helvetica Neue Light"/>
              </a:rPr>
              <a:t>✓ </a:t>
            </a:r>
            <a:r>
              <a:rPr lang="en-GB" sz="1350" u="sng">
                <a:solidFill>
                  <a:schemeClr val="hlink"/>
                </a:solidFill>
                <a:latin typeface="DM Sans"/>
                <a:ea typeface="DM Sans"/>
                <a:cs typeface="DM Sans"/>
                <a:sym typeface="DM Sans"/>
                <a:hlinkClick r:id="rId5"/>
              </a:rPr>
              <a:t>Conversor de divisas </a:t>
            </a:r>
            <a:r>
              <a:rPr lang="en-GB" sz="1350">
                <a:solidFill>
                  <a:srgbClr val="333333"/>
                </a:solidFill>
                <a:latin typeface="DM Sans"/>
                <a:ea typeface="DM Sans"/>
                <a:cs typeface="DM Sans"/>
                <a:sym typeface="DM Sans"/>
              </a:rPr>
              <a:t>		</a:t>
            </a:r>
            <a:endParaRPr sz="1350">
              <a:solidFill>
                <a:srgbClr val="333333"/>
              </a:solidFill>
              <a:latin typeface="DM Sans"/>
              <a:ea typeface="DM Sans"/>
              <a:cs typeface="DM Sans"/>
              <a:sym typeface="DM Sans"/>
            </a:endParaRPr>
          </a:p>
          <a:p>
            <a:pPr indent="0" lvl="0" marL="457200" rtl="0" algn="l">
              <a:lnSpc>
                <a:spcPct val="115000"/>
              </a:lnSpc>
              <a:spcBef>
                <a:spcPts val="0"/>
              </a:spcBef>
              <a:spcAft>
                <a:spcPts val="0"/>
              </a:spcAft>
              <a:buNone/>
            </a:pPr>
            <a:r>
              <a:rPr lang="en-GB" sz="1800">
                <a:solidFill>
                  <a:srgbClr val="EF89D2"/>
                </a:solidFill>
                <a:latin typeface="Helvetica Neue Light"/>
                <a:ea typeface="Helvetica Neue Light"/>
                <a:cs typeface="Helvetica Neue Light"/>
                <a:sym typeface="Helvetica Neue Light"/>
              </a:rPr>
              <a:t>✓ </a:t>
            </a:r>
            <a:r>
              <a:rPr lang="en-GB" sz="1350" u="sng">
                <a:solidFill>
                  <a:schemeClr val="hlink"/>
                </a:solidFill>
                <a:latin typeface="DM Sans"/>
                <a:ea typeface="DM Sans"/>
                <a:cs typeface="DM Sans"/>
                <a:sym typeface="DM Sans"/>
                <a:hlinkClick r:id="rId6"/>
              </a:rPr>
              <a:t>Buscador de reservas</a:t>
            </a:r>
            <a:r>
              <a:rPr lang="en-GB" sz="1350">
                <a:solidFill>
                  <a:srgbClr val="333333"/>
                </a:solidFill>
                <a:latin typeface="DM Sans"/>
                <a:ea typeface="DM Sans"/>
                <a:cs typeface="DM Sans"/>
                <a:sym typeface="DM Sans"/>
              </a:rPr>
              <a:t>	</a:t>
            </a:r>
            <a:endParaRPr sz="1350">
              <a:solidFill>
                <a:srgbClr val="333333"/>
              </a:solidFill>
              <a:latin typeface="DM Sans"/>
              <a:ea typeface="DM Sans"/>
              <a:cs typeface="DM Sans"/>
              <a:sym typeface="DM Sans"/>
            </a:endParaRPr>
          </a:p>
          <a:p>
            <a:pPr indent="0" lvl="0" marL="457200" rtl="0" algn="l">
              <a:lnSpc>
                <a:spcPct val="115000"/>
              </a:lnSpc>
              <a:spcBef>
                <a:spcPts val="0"/>
              </a:spcBef>
              <a:spcAft>
                <a:spcPts val="0"/>
              </a:spcAft>
              <a:buNone/>
            </a:pPr>
            <a:r>
              <a:rPr lang="en-GB" sz="1800">
                <a:solidFill>
                  <a:srgbClr val="EF89D2"/>
                </a:solidFill>
                <a:latin typeface="Helvetica Neue Light"/>
                <a:ea typeface="Helvetica Neue Light"/>
                <a:cs typeface="Helvetica Neue Light"/>
                <a:sym typeface="Helvetica Neue Light"/>
              </a:rPr>
              <a:t>✓ </a:t>
            </a:r>
            <a:r>
              <a:rPr lang="en-GB" sz="1350" u="sng">
                <a:solidFill>
                  <a:schemeClr val="hlink"/>
                </a:solidFill>
                <a:latin typeface="DM Sans"/>
                <a:ea typeface="DM Sans"/>
                <a:cs typeface="DM Sans"/>
                <a:sym typeface="DM Sans"/>
                <a:hlinkClick r:id="rId7"/>
              </a:rPr>
              <a:t>Simulador de préstamos</a:t>
            </a:r>
            <a:r>
              <a:rPr lang="en-GB" sz="1350">
                <a:solidFill>
                  <a:srgbClr val="333333"/>
                </a:solidFill>
                <a:latin typeface="DM Sans"/>
                <a:ea typeface="DM Sans"/>
                <a:cs typeface="DM Sans"/>
                <a:sym typeface="DM Sans"/>
              </a:rPr>
              <a:t>	</a:t>
            </a:r>
            <a:endParaRPr sz="1350">
              <a:solidFill>
                <a:srgbClr val="333333"/>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n-GB" sz="1350">
                <a:latin typeface="DM Sans"/>
                <a:ea typeface="DM Sans"/>
                <a:cs typeface="DM Sans"/>
                <a:sym typeface="DM Sans"/>
              </a:rPr>
              <a:t>¡Esperamos que les resulten inspiradores!</a:t>
            </a:r>
            <a:endParaRPr b="1" sz="1350">
              <a:latin typeface="DM Sans"/>
              <a:ea typeface="DM Sans"/>
              <a:cs typeface="DM Sans"/>
              <a:sym typeface="DM Sans"/>
            </a:endParaRPr>
          </a:p>
        </p:txBody>
      </p:sp>
      <p:sp>
        <p:nvSpPr>
          <p:cNvPr id="330" name="Google Shape;330;p7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331" name="Google Shape;331;p77" title="gif de oveja animada haciendo el gesto de &quot;ok&quot;"/>
          <p:cNvPicPr preferRelativeResize="0"/>
          <p:nvPr/>
        </p:nvPicPr>
        <p:blipFill>
          <a:blip r:embed="rId8">
            <a:alphaModFix/>
          </a:blip>
          <a:stretch>
            <a:fillRect/>
          </a:stretch>
        </p:blipFill>
        <p:spPr>
          <a:xfrm>
            <a:off x="5437624" y="2010713"/>
            <a:ext cx="2497675" cy="1960675"/>
          </a:xfrm>
          <a:prstGeom prst="rect">
            <a:avLst/>
          </a:prstGeom>
          <a:noFill/>
          <a:ln>
            <a:noFill/>
          </a:ln>
        </p:spPr>
      </p:pic>
      <p:grpSp>
        <p:nvGrpSpPr>
          <p:cNvPr id="332" name="Google Shape;332;p77"/>
          <p:cNvGrpSpPr/>
          <p:nvPr/>
        </p:nvGrpSpPr>
        <p:grpSpPr>
          <a:xfrm>
            <a:off x="457343" y="468298"/>
            <a:ext cx="431074" cy="431074"/>
            <a:chOff x="7208351" y="2467173"/>
            <a:chExt cx="738900" cy="738900"/>
          </a:xfrm>
        </p:grpSpPr>
        <p:sp>
          <p:nvSpPr>
            <p:cNvPr id="333" name="Google Shape;333;p7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77" title="ícono de proyecto final"/>
            <p:cNvPicPr preferRelativeResize="0"/>
            <p:nvPr/>
          </p:nvPicPr>
          <p:blipFill>
            <a:blip r:embed="rId9">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7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340" name="Google Shape;340;p78"/>
          <p:cNvGrpSpPr/>
          <p:nvPr/>
        </p:nvGrpSpPr>
        <p:grpSpPr>
          <a:xfrm>
            <a:off x="457343" y="468298"/>
            <a:ext cx="431074" cy="431074"/>
            <a:chOff x="7208351" y="2467173"/>
            <a:chExt cx="738900" cy="738900"/>
          </a:xfrm>
        </p:grpSpPr>
        <p:sp>
          <p:nvSpPr>
            <p:cNvPr id="341" name="Google Shape;341;p7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78"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graphicFrame>
        <p:nvGraphicFramePr>
          <p:cNvPr id="343" name="Google Shape;343;p78"/>
          <p:cNvGraphicFramePr/>
          <p:nvPr/>
        </p:nvGraphicFramePr>
        <p:xfrm>
          <a:off x="457338" y="1355325"/>
          <a:ext cx="3000000" cy="3000000"/>
        </p:xfrm>
        <a:graphic>
          <a:graphicData uri="http://schemas.openxmlformats.org/drawingml/2006/table">
            <a:tbl>
              <a:tblPr>
                <a:noFill/>
                <a:tableStyleId>{D159DD0D-514C-4361-8DBC-5AFB55E5099F}</a:tableStyleId>
              </a:tblPr>
              <a:tblGrid>
                <a:gridCol w="2265725"/>
                <a:gridCol w="3263550"/>
                <a:gridCol w="2304000"/>
              </a:tblGrid>
              <a:tr h="405900">
                <a:tc>
                  <a:txBody>
                    <a:bodyPr/>
                    <a:lstStyle/>
                    <a:p>
                      <a:pPr indent="0" lvl="0" marL="0" rtl="0" algn="ctr">
                        <a:spcBef>
                          <a:spcPts val="0"/>
                        </a:spcBef>
                        <a:spcAft>
                          <a:spcPts val="0"/>
                        </a:spcAft>
                        <a:buNone/>
                      </a:pPr>
                      <a:r>
                        <a:rPr b="1" lang="en-GB" sz="1350">
                          <a:latin typeface="DM Sans"/>
                          <a:ea typeface="DM Sans"/>
                          <a:cs typeface="DM Sans"/>
                          <a:sym typeface="DM Sans"/>
                        </a:rPr>
                        <a:t>Entrega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n-GB" sz="1350">
                          <a:latin typeface="DM Sans"/>
                          <a:ea typeface="DM Sans"/>
                          <a:cs typeface="DM Sans"/>
                          <a:sym typeface="DM Sans"/>
                        </a:rPr>
                        <a:t>Requisito</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n-GB" sz="1350">
                          <a:latin typeface="DM Sans"/>
                          <a:ea typeface="DM Sans"/>
                          <a:cs typeface="DM Sans"/>
                          <a:sym typeface="DM Sans"/>
                        </a:rPr>
                        <a:t>Fecha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n-GB" sz="1200">
                          <a:latin typeface="DM Sans"/>
                          <a:ea typeface="DM Sans"/>
                          <a:cs typeface="DM Sans"/>
                          <a:sym typeface="DM Sans"/>
                        </a:rPr>
                        <a:t>1°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000000"/>
                          </a:solidFill>
                          <a:latin typeface="DM Sans"/>
                          <a:ea typeface="DM Sans"/>
                          <a:cs typeface="DM Sans"/>
                          <a:sym typeface="DM Sans"/>
                        </a:rPr>
                        <a:t>Simulador interactivo</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chemeClr val="dk1"/>
                          </a:solidFill>
                          <a:latin typeface="DM Sans"/>
                          <a:ea typeface="DM Sans"/>
                          <a:cs typeface="DM Sans"/>
                          <a:sym typeface="DM Sans"/>
                        </a:rPr>
                        <a:t>Clase N° 4</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n-GB" sz="1200">
                          <a:latin typeface="DM Sans"/>
                          <a:ea typeface="DM Sans"/>
                          <a:cs typeface="DM Sans"/>
                          <a:sym typeface="DM Sans"/>
                        </a:rPr>
                        <a:t>2°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000000"/>
                          </a:solidFill>
                          <a:latin typeface="DM Sans"/>
                          <a:ea typeface="DM Sans"/>
                          <a:cs typeface="DM Sans"/>
                          <a:sym typeface="DM Sans"/>
                        </a:rPr>
                        <a:t> Estructura, variables y objetos</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DM Sans"/>
                          <a:ea typeface="DM Sans"/>
                          <a:cs typeface="DM Sans"/>
                          <a:sym typeface="DM Sans"/>
                        </a:rPr>
                        <a:t>Clase N° 9</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7275">
                <a:tc>
                  <a:txBody>
                    <a:bodyPr/>
                    <a:lstStyle/>
                    <a:p>
                      <a:pPr indent="0" lvl="0" marL="0" rtl="0" algn="l">
                        <a:spcBef>
                          <a:spcPts val="0"/>
                        </a:spcBef>
                        <a:spcAft>
                          <a:spcPts val="0"/>
                        </a:spcAft>
                        <a:buNone/>
                      </a:pPr>
                      <a:r>
                        <a:rPr lang="en-GB" sz="1200">
                          <a:latin typeface="DM Sans"/>
                          <a:ea typeface="DM Sans"/>
                          <a:cs typeface="DM Sans"/>
                          <a:sym typeface="DM Sans"/>
                        </a:rPr>
                        <a:t>3°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GB" sz="1200">
                          <a:solidFill>
                            <a:srgbClr val="000000"/>
                          </a:solidFill>
                          <a:latin typeface="DM Sans"/>
                          <a:ea typeface="DM Sans"/>
                          <a:cs typeface="DM Sans"/>
                          <a:sym typeface="DM Sans"/>
                        </a:rPr>
                        <a:t>Optimización del proyecto</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DM Sans"/>
                          <a:ea typeface="DM Sans"/>
                          <a:cs typeface="DM Sans"/>
                          <a:sym typeface="DM Sans"/>
                        </a:rPr>
                        <a:t>Clase N° 13</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n-GB" sz="1200">
                          <a:latin typeface="DM Sans"/>
                          <a:ea typeface="DM Sans"/>
                          <a:cs typeface="DM Sans"/>
                          <a:sym typeface="DM Sans"/>
                        </a:rPr>
                        <a:t>Proyecto Final</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200">
                          <a:solidFill>
                            <a:srgbClr val="000000"/>
                          </a:solidFill>
                          <a:latin typeface="DM Sans"/>
                          <a:ea typeface="DM Sans"/>
                          <a:cs typeface="DM Sans"/>
                          <a:sym typeface="DM Sans"/>
                        </a:rPr>
                        <a:t>Proyecto Final</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DM Sans"/>
                          <a:ea typeface="DM Sans"/>
                          <a:cs typeface="DM Sans"/>
                          <a:sym typeface="DM Sans"/>
                        </a:rPr>
                        <a:t>Clase N° 17</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79"/>
          <p:cNvSpPr txBox="1"/>
          <p:nvPr/>
        </p:nvSpPr>
        <p:spPr>
          <a:xfrm>
            <a:off x="1576950" y="1516188"/>
            <a:ext cx="5990100" cy="177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850">
                <a:solidFill>
                  <a:schemeClr val="dk1"/>
                </a:solidFill>
                <a:latin typeface="DM Sans"/>
                <a:ea typeface="DM Sans"/>
                <a:cs typeface="DM Sans"/>
                <a:sym typeface="DM Sans"/>
              </a:rPr>
              <a:t>Las pre  entregas del proyecto final se deben cargar hasta</a:t>
            </a:r>
            <a:r>
              <a:rPr b="1" lang="en-GB" sz="1850">
                <a:solidFill>
                  <a:schemeClr val="dk1"/>
                </a:solidFill>
                <a:latin typeface="DM Sans"/>
                <a:ea typeface="DM Sans"/>
                <a:cs typeface="DM Sans"/>
                <a:sym typeface="DM Sans"/>
              </a:rPr>
              <a:t> siete días </a:t>
            </a:r>
            <a:r>
              <a:rPr lang="en-GB" sz="1850">
                <a:solidFill>
                  <a:schemeClr val="dk1"/>
                </a:solidFill>
                <a:latin typeface="DM Sans"/>
                <a:ea typeface="DM Sans"/>
                <a:cs typeface="DM Sans"/>
                <a:sym typeface="DM Sans"/>
              </a:rPr>
              <a:t>después de finalizada la clase.  Y contarás con </a:t>
            </a:r>
            <a:r>
              <a:rPr b="1" lang="en-GB" sz="1850">
                <a:solidFill>
                  <a:schemeClr val="dk1"/>
                </a:solidFill>
                <a:latin typeface="DM Sans"/>
                <a:ea typeface="DM Sans"/>
                <a:cs typeface="DM Sans"/>
                <a:sym typeface="DM Sans"/>
              </a:rPr>
              <a:t>10 días</a:t>
            </a:r>
            <a:r>
              <a:rPr lang="en-GB" sz="1850">
                <a:solidFill>
                  <a:schemeClr val="dk1"/>
                </a:solidFill>
                <a:latin typeface="DM Sans"/>
                <a:ea typeface="DM Sans"/>
                <a:cs typeface="DM Sans"/>
                <a:sym typeface="DM Sans"/>
              </a:rPr>
              <a:t> una vez finalizado el curso para entregar tu proyecto final.</a:t>
            </a:r>
            <a:endParaRPr sz="18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n-GB" sz="1850">
                <a:solidFill>
                  <a:schemeClr val="dk1"/>
                </a:solidFill>
                <a:latin typeface="DM Sans"/>
                <a:ea typeface="DM Sans"/>
                <a:cs typeface="DM Sans"/>
                <a:sym typeface="DM Sans"/>
              </a:rPr>
              <a:t>Te sugerimos llevarlos al día.</a:t>
            </a:r>
            <a:endParaRPr sz="1850">
              <a:solidFill>
                <a:schemeClr val="dk1"/>
              </a:solidFill>
              <a:latin typeface="DM Sans"/>
              <a:ea typeface="DM Sans"/>
              <a:cs typeface="DM Sans"/>
              <a:sym typeface="DM Sans"/>
            </a:endParaRPr>
          </a:p>
        </p:txBody>
      </p:sp>
      <p:sp>
        <p:nvSpPr>
          <p:cNvPr id="349" name="Google Shape;349;p79"/>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350" name="Google Shape;350;p79"/>
          <p:cNvPicPr preferRelativeResize="0"/>
          <p:nvPr/>
        </p:nvPicPr>
        <p:blipFill rotWithShape="1">
          <a:blip r:embed="rId3">
            <a:alphaModFix/>
          </a:blip>
          <a:srcRect b="0" l="5322" r="3378" t="0"/>
          <a:stretch/>
        </p:blipFill>
        <p:spPr>
          <a:xfrm>
            <a:off x="486250" y="3487925"/>
            <a:ext cx="8171500" cy="1201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80"/>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Conceptos generales: sintaxis y variables</a:t>
            </a:r>
            <a:endParaRPr b="1" sz="4000">
              <a:solidFill>
                <a:srgbClr val="EAFF6A"/>
              </a:solidFill>
              <a:latin typeface="DM Sans"/>
              <a:ea typeface="DM Sans"/>
              <a:cs typeface="DM Sans"/>
              <a:sym typeface="DM Sans"/>
            </a:endParaRPr>
          </a:p>
        </p:txBody>
      </p:sp>
      <p:sp>
        <p:nvSpPr>
          <p:cNvPr id="356" name="Google Shape;356;p8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DM Sans"/>
                <a:ea typeface="DM Sans"/>
                <a:cs typeface="DM Sans"/>
                <a:sym typeface="DM Sans"/>
              </a:rPr>
              <a:t>Clase 01.</a:t>
            </a:r>
            <a:r>
              <a:rPr lang="en-GB"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357" name="Google Shape;357;p80"/>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8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63" name="Google Shape;363;p8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364" name="Google Shape;364;p81"/>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Conocer </a:t>
            </a:r>
            <a:r>
              <a:rPr lang="en-GB" sz="1350">
                <a:solidFill>
                  <a:schemeClr val="lt1"/>
                </a:solidFill>
                <a:latin typeface="DM Sans"/>
                <a:ea typeface="DM Sans"/>
                <a:cs typeface="DM Sans"/>
                <a:sym typeface="DM Sans"/>
              </a:rPr>
              <a:t>los fundamentos del lenguaje Javascript </a:t>
            </a:r>
            <a:endParaRPr sz="1350">
              <a:solidFill>
                <a:schemeClr val="lt1"/>
              </a:solidFill>
              <a:latin typeface="DM Sans"/>
              <a:ea typeface="DM Sans"/>
              <a:cs typeface="DM Sans"/>
              <a:sym typeface="DM Sans"/>
            </a:endParaRPr>
          </a:p>
        </p:txBody>
      </p:sp>
      <p:pic>
        <p:nvPicPr>
          <p:cNvPr id="365" name="Google Shape;365;p81"/>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366" name="Google Shape;366;p81"/>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Identificar </a:t>
            </a:r>
            <a:r>
              <a:rPr lang="en-GB" sz="1350">
                <a:solidFill>
                  <a:schemeClr val="lt1"/>
                </a:solidFill>
                <a:latin typeface="DM Sans"/>
                <a:ea typeface="DM Sans"/>
                <a:cs typeface="DM Sans"/>
                <a:sym typeface="DM Sans"/>
              </a:rPr>
              <a:t>código Javascript y su sintaxis</a:t>
            </a:r>
            <a:endParaRPr sz="1350">
              <a:solidFill>
                <a:schemeClr val="lt1"/>
              </a:solidFill>
              <a:latin typeface="DM Sans"/>
              <a:ea typeface="DM Sans"/>
              <a:cs typeface="DM Sans"/>
              <a:sym typeface="DM Sans"/>
            </a:endParaRPr>
          </a:p>
        </p:txBody>
      </p:sp>
      <p:pic>
        <p:nvPicPr>
          <p:cNvPr id="367" name="Google Shape;367;p81"/>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368" name="Google Shape;368;p81"/>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Aprender </a:t>
            </a:r>
            <a:r>
              <a:rPr lang="en-GB" sz="1350">
                <a:solidFill>
                  <a:schemeClr val="lt1"/>
                </a:solidFill>
                <a:latin typeface="DM Sans"/>
                <a:ea typeface="DM Sans"/>
                <a:cs typeface="DM Sans"/>
                <a:sym typeface="DM Sans"/>
              </a:rPr>
              <a:t>qué es una variable y cómo presentarla</a:t>
            </a:r>
            <a:endParaRPr sz="1350">
              <a:solidFill>
                <a:schemeClr val="lt1"/>
              </a:solidFill>
              <a:latin typeface="DM Sans"/>
              <a:ea typeface="DM Sans"/>
              <a:cs typeface="DM Sans"/>
              <a:sym typeface="DM Sans"/>
            </a:endParaRPr>
          </a:p>
        </p:txBody>
      </p:sp>
      <p:pic>
        <p:nvPicPr>
          <p:cNvPr id="369" name="Google Shape;369;p81"/>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370" name="Google Shape;370;p81"/>
          <p:cNvSpPr txBox="1"/>
          <p:nvPr/>
        </p:nvSpPr>
        <p:spPr>
          <a:xfrm>
            <a:off x="2690550" y="35754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Comprender </a:t>
            </a:r>
            <a:r>
              <a:rPr lang="en-GB" sz="1350">
                <a:solidFill>
                  <a:schemeClr val="lt1"/>
                </a:solidFill>
                <a:latin typeface="DM Sans"/>
                <a:ea typeface="DM Sans"/>
                <a:cs typeface="DM Sans"/>
                <a:sym typeface="DM Sans"/>
              </a:rPr>
              <a:t>cómo asignar y cambiar el valor de una variable</a:t>
            </a:r>
            <a:endParaRPr sz="1350">
              <a:solidFill>
                <a:schemeClr val="lt1"/>
              </a:solidFill>
              <a:latin typeface="DM Sans"/>
              <a:ea typeface="DM Sans"/>
              <a:cs typeface="DM Sans"/>
              <a:sym typeface="DM Sans"/>
            </a:endParaRPr>
          </a:p>
        </p:txBody>
      </p:sp>
      <p:cxnSp>
        <p:nvCxnSpPr>
          <p:cNvPr id="371" name="Google Shape;371;p81"/>
          <p:cNvCxnSpPr>
            <a:stCxn id="363" idx="2"/>
            <a:endCxn id="365"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372" name="Google Shape;372;p81"/>
          <p:cNvCxnSpPr>
            <a:stCxn id="365" idx="2"/>
            <a:endCxn id="367"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373" name="Google Shape;373;p81"/>
          <p:cNvCxnSpPr>
            <a:stCxn id="367" idx="2"/>
            <a:endCxn id="369"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82"/>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2"/>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MAPA DE </a:t>
            </a:r>
            <a:r>
              <a:rPr lang="en-GB"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380" name="Google Shape;380;p82"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381" name="Google Shape;381;p82"/>
          <p:cNvSpPr/>
          <p:nvPr/>
        </p:nvSpPr>
        <p:spPr>
          <a:xfrm>
            <a:off x="4492325" y="1256100"/>
            <a:ext cx="1657800" cy="22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Fundamentos</a:t>
            </a:r>
            <a:endParaRPr sz="1100">
              <a:solidFill>
                <a:srgbClr val="222222"/>
              </a:solidFill>
              <a:latin typeface="Helvetica Neue"/>
              <a:ea typeface="Helvetica Neue"/>
              <a:cs typeface="Helvetica Neue"/>
              <a:sym typeface="Helvetica Neue"/>
            </a:endParaRPr>
          </a:p>
        </p:txBody>
      </p:sp>
      <p:sp>
        <p:nvSpPr>
          <p:cNvPr id="382" name="Google Shape;382;p82"/>
          <p:cNvSpPr/>
          <p:nvPr/>
        </p:nvSpPr>
        <p:spPr>
          <a:xfrm>
            <a:off x="628025" y="106725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JavaScript</a:t>
            </a:r>
            <a:endParaRPr sz="1100">
              <a:solidFill>
                <a:srgbClr val="FFFFFF"/>
              </a:solidFill>
              <a:latin typeface="Helvetica Neue"/>
              <a:ea typeface="Helvetica Neue"/>
              <a:cs typeface="Helvetica Neue"/>
              <a:sym typeface="Helvetica Neue"/>
            </a:endParaRPr>
          </a:p>
        </p:txBody>
      </p:sp>
      <p:cxnSp>
        <p:nvCxnSpPr>
          <p:cNvPr id="383" name="Google Shape;383;p82"/>
          <p:cNvCxnSpPr>
            <a:endCxn id="382" idx="2"/>
          </p:cNvCxnSpPr>
          <p:nvPr/>
        </p:nvCxnSpPr>
        <p:spPr>
          <a:xfrm flipH="1" rot="10800000">
            <a:off x="1346975" y="1669653"/>
            <a:ext cx="7500" cy="472200"/>
          </a:xfrm>
          <a:prstGeom prst="straightConnector1">
            <a:avLst/>
          </a:prstGeom>
          <a:noFill/>
          <a:ln cap="flat" cmpd="sng" w="9525">
            <a:solidFill>
              <a:srgbClr val="CCCCCC"/>
            </a:solidFill>
            <a:prstDash val="solid"/>
            <a:round/>
            <a:headEnd len="med" w="med" type="oval"/>
            <a:tailEnd len="med" w="med" type="oval"/>
          </a:ln>
        </p:spPr>
      </p:cxnSp>
      <p:cxnSp>
        <p:nvCxnSpPr>
          <p:cNvPr id="384" name="Google Shape;384;p82"/>
          <p:cNvCxnSpPr>
            <a:stCxn id="382" idx="3"/>
            <a:endCxn id="381" idx="1"/>
          </p:cNvCxnSpPr>
          <p:nvPr/>
        </p:nvCxnSpPr>
        <p:spPr>
          <a:xfrm>
            <a:off x="2080925" y="1368453"/>
            <a:ext cx="24114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85" name="Google Shape;385;p82"/>
          <p:cNvSpPr/>
          <p:nvPr/>
        </p:nvSpPr>
        <p:spPr>
          <a:xfrm>
            <a:off x="624275" y="2141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Sintaxis y código</a:t>
            </a:r>
            <a:endParaRPr sz="1100">
              <a:solidFill>
                <a:srgbClr val="FFFFFF"/>
              </a:solidFill>
              <a:latin typeface="Helvetica Neue"/>
              <a:ea typeface="Helvetica Neue"/>
              <a:cs typeface="Helvetica Neue"/>
              <a:sym typeface="Helvetica Neue"/>
            </a:endParaRPr>
          </a:p>
        </p:txBody>
      </p:sp>
      <p:sp>
        <p:nvSpPr>
          <p:cNvPr id="386" name="Google Shape;386;p82"/>
          <p:cNvSpPr/>
          <p:nvPr/>
        </p:nvSpPr>
        <p:spPr>
          <a:xfrm>
            <a:off x="3039275" y="2305375"/>
            <a:ext cx="17154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Reglas básicas</a:t>
            </a:r>
            <a:endParaRPr sz="1100">
              <a:solidFill>
                <a:srgbClr val="222222"/>
              </a:solidFill>
              <a:latin typeface="Helvetica Neue"/>
              <a:ea typeface="Helvetica Neue"/>
              <a:cs typeface="Helvetica Neue"/>
              <a:sym typeface="Helvetica Neue"/>
            </a:endParaRPr>
          </a:p>
        </p:txBody>
      </p:sp>
      <p:sp>
        <p:nvSpPr>
          <p:cNvPr id="387" name="Google Shape;387;p82"/>
          <p:cNvSpPr/>
          <p:nvPr/>
        </p:nvSpPr>
        <p:spPr>
          <a:xfrm>
            <a:off x="3039287" y="2691800"/>
            <a:ext cx="17154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Valores y variables</a:t>
            </a:r>
            <a:endParaRPr sz="1100">
              <a:solidFill>
                <a:srgbClr val="222222"/>
              </a:solidFill>
              <a:latin typeface="Helvetica Neue"/>
              <a:ea typeface="Helvetica Neue"/>
              <a:cs typeface="Helvetica Neue"/>
              <a:sym typeface="Helvetica Neue"/>
            </a:endParaRPr>
          </a:p>
        </p:txBody>
      </p:sp>
      <p:cxnSp>
        <p:nvCxnSpPr>
          <p:cNvPr id="388" name="Google Shape;388;p82"/>
          <p:cNvCxnSpPr>
            <a:stCxn id="385" idx="3"/>
          </p:cNvCxnSpPr>
          <p:nvPr/>
        </p:nvCxnSpPr>
        <p:spPr>
          <a:xfrm>
            <a:off x="2077175" y="2443050"/>
            <a:ext cx="962100" cy="0"/>
          </a:xfrm>
          <a:prstGeom prst="straightConnector1">
            <a:avLst/>
          </a:prstGeom>
          <a:noFill/>
          <a:ln cap="flat" cmpd="sng" w="9525">
            <a:solidFill>
              <a:srgbClr val="CCCCCC"/>
            </a:solidFill>
            <a:prstDash val="solid"/>
            <a:round/>
            <a:headEnd len="med" w="med" type="oval"/>
            <a:tailEnd len="med" w="med" type="oval"/>
          </a:ln>
        </p:spPr>
      </p:cxnSp>
      <p:sp>
        <p:nvSpPr>
          <p:cNvPr id="389" name="Google Shape;389;p82"/>
          <p:cNvSpPr/>
          <p:nvPr/>
        </p:nvSpPr>
        <p:spPr>
          <a:xfrm>
            <a:off x="3039274" y="1913538"/>
            <a:ext cx="17154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Escritura</a:t>
            </a:r>
            <a:endParaRPr sz="1100">
              <a:solidFill>
                <a:srgbClr val="222222"/>
              </a:solidFill>
              <a:latin typeface="Helvetica Neue"/>
              <a:ea typeface="Helvetica Neue"/>
              <a:cs typeface="Helvetica Neue"/>
              <a:sym typeface="Helvetica Neue"/>
            </a:endParaRPr>
          </a:p>
        </p:txBody>
      </p:sp>
      <p:cxnSp>
        <p:nvCxnSpPr>
          <p:cNvPr id="390" name="Google Shape;390;p82"/>
          <p:cNvCxnSpPr>
            <a:stCxn id="385" idx="3"/>
            <a:endCxn id="389" idx="1"/>
          </p:cNvCxnSpPr>
          <p:nvPr/>
        </p:nvCxnSpPr>
        <p:spPr>
          <a:xfrm flipH="1" rot="10800000">
            <a:off x="2077175" y="2053950"/>
            <a:ext cx="962100" cy="389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91" name="Google Shape;391;p82"/>
          <p:cNvCxnSpPr>
            <a:stCxn id="385" idx="3"/>
          </p:cNvCxnSpPr>
          <p:nvPr/>
        </p:nvCxnSpPr>
        <p:spPr>
          <a:xfrm>
            <a:off x="2077175" y="2443050"/>
            <a:ext cx="962100" cy="3621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92" name="Google Shape;392;p82"/>
          <p:cNvSpPr/>
          <p:nvPr/>
        </p:nvSpPr>
        <p:spPr>
          <a:xfrm>
            <a:off x="5520573" y="2751777"/>
            <a:ext cx="962100" cy="22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string</a:t>
            </a:r>
            <a:endParaRPr sz="1100">
              <a:solidFill>
                <a:srgbClr val="222222"/>
              </a:solidFill>
              <a:latin typeface="Helvetica Neue"/>
              <a:ea typeface="Helvetica Neue"/>
              <a:cs typeface="Helvetica Neue"/>
              <a:sym typeface="Helvetica Neue"/>
            </a:endParaRPr>
          </a:p>
        </p:txBody>
      </p:sp>
      <p:cxnSp>
        <p:nvCxnSpPr>
          <p:cNvPr id="393" name="Google Shape;393;p82"/>
          <p:cNvCxnSpPr/>
          <p:nvPr/>
        </p:nvCxnSpPr>
        <p:spPr>
          <a:xfrm>
            <a:off x="4754675" y="2861929"/>
            <a:ext cx="765900" cy="0"/>
          </a:xfrm>
          <a:prstGeom prst="straightConnector1">
            <a:avLst/>
          </a:prstGeom>
          <a:noFill/>
          <a:ln cap="flat" cmpd="sng" w="9525">
            <a:solidFill>
              <a:srgbClr val="CCCCCC"/>
            </a:solidFill>
            <a:prstDash val="solid"/>
            <a:round/>
            <a:headEnd len="med" w="med" type="oval"/>
            <a:tailEnd len="med" w="med" type="oval"/>
          </a:ln>
        </p:spPr>
      </p:cxnSp>
      <p:sp>
        <p:nvSpPr>
          <p:cNvPr id="394" name="Google Shape;394;p82"/>
          <p:cNvSpPr/>
          <p:nvPr/>
        </p:nvSpPr>
        <p:spPr>
          <a:xfrm>
            <a:off x="5520572" y="2438250"/>
            <a:ext cx="962100" cy="22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number</a:t>
            </a:r>
            <a:endParaRPr sz="1100">
              <a:solidFill>
                <a:srgbClr val="222222"/>
              </a:solidFill>
              <a:latin typeface="Helvetica Neue"/>
              <a:ea typeface="Helvetica Neue"/>
              <a:cs typeface="Helvetica Neue"/>
              <a:sym typeface="Helvetica Neue"/>
            </a:endParaRPr>
          </a:p>
        </p:txBody>
      </p:sp>
      <p:cxnSp>
        <p:nvCxnSpPr>
          <p:cNvPr id="395" name="Google Shape;395;p82"/>
          <p:cNvCxnSpPr>
            <a:endCxn id="394" idx="1"/>
          </p:cNvCxnSpPr>
          <p:nvPr/>
        </p:nvCxnSpPr>
        <p:spPr>
          <a:xfrm flipH="1" rot="10800000">
            <a:off x="4754672" y="2550600"/>
            <a:ext cx="765900" cy="311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96" name="Google Shape;396;p82"/>
          <p:cNvSpPr/>
          <p:nvPr/>
        </p:nvSpPr>
        <p:spPr>
          <a:xfrm>
            <a:off x="624275" y="33617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Sentencias</a:t>
            </a:r>
            <a:endParaRPr sz="1100">
              <a:solidFill>
                <a:srgbClr val="FFFFFF"/>
              </a:solidFill>
              <a:latin typeface="Helvetica Neue"/>
              <a:ea typeface="Helvetica Neue"/>
              <a:cs typeface="Helvetica Neue"/>
              <a:sym typeface="Helvetica Neue"/>
            </a:endParaRPr>
          </a:p>
        </p:txBody>
      </p:sp>
      <p:sp>
        <p:nvSpPr>
          <p:cNvPr id="397" name="Google Shape;397;p82"/>
          <p:cNvSpPr/>
          <p:nvPr/>
        </p:nvSpPr>
        <p:spPr>
          <a:xfrm>
            <a:off x="2817575" y="3522500"/>
            <a:ext cx="7329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prompt</a:t>
            </a:r>
            <a:endParaRPr sz="1100">
              <a:solidFill>
                <a:srgbClr val="222222"/>
              </a:solidFill>
              <a:latin typeface="Helvetica Neue"/>
              <a:ea typeface="Helvetica Neue"/>
              <a:cs typeface="Helvetica Neue"/>
              <a:sym typeface="Helvetica Neue"/>
            </a:endParaRPr>
          </a:p>
        </p:txBody>
      </p:sp>
      <p:sp>
        <p:nvSpPr>
          <p:cNvPr id="398" name="Google Shape;398;p82"/>
          <p:cNvSpPr/>
          <p:nvPr/>
        </p:nvSpPr>
        <p:spPr>
          <a:xfrm>
            <a:off x="2817575" y="3911625"/>
            <a:ext cx="7329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consola</a:t>
            </a:r>
            <a:endParaRPr sz="1100">
              <a:solidFill>
                <a:srgbClr val="222222"/>
              </a:solidFill>
              <a:latin typeface="Helvetica Neue"/>
              <a:ea typeface="Helvetica Neue"/>
              <a:cs typeface="Helvetica Neue"/>
              <a:sym typeface="Helvetica Neue"/>
            </a:endParaRPr>
          </a:p>
        </p:txBody>
      </p:sp>
      <p:cxnSp>
        <p:nvCxnSpPr>
          <p:cNvPr id="399" name="Google Shape;399;p82"/>
          <p:cNvCxnSpPr/>
          <p:nvPr/>
        </p:nvCxnSpPr>
        <p:spPr>
          <a:xfrm>
            <a:off x="2080924" y="3662900"/>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400" name="Google Shape;400;p82"/>
          <p:cNvSpPr/>
          <p:nvPr/>
        </p:nvSpPr>
        <p:spPr>
          <a:xfrm>
            <a:off x="2817575" y="4278525"/>
            <a:ext cx="7329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alert</a:t>
            </a:r>
            <a:endParaRPr sz="1100">
              <a:solidFill>
                <a:srgbClr val="222222"/>
              </a:solidFill>
              <a:latin typeface="Helvetica Neue"/>
              <a:ea typeface="Helvetica Neue"/>
              <a:cs typeface="Helvetica Neue"/>
              <a:sym typeface="Helvetica Neue"/>
            </a:endParaRPr>
          </a:p>
        </p:txBody>
      </p:sp>
      <p:cxnSp>
        <p:nvCxnSpPr>
          <p:cNvPr id="401" name="Google Shape;401;p82"/>
          <p:cNvCxnSpPr>
            <a:stCxn id="396" idx="3"/>
          </p:cNvCxnSpPr>
          <p:nvPr/>
        </p:nvCxnSpPr>
        <p:spPr>
          <a:xfrm>
            <a:off x="2077175" y="3662925"/>
            <a:ext cx="736500" cy="7338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402" name="Google Shape;402;p82"/>
          <p:cNvCxnSpPr/>
          <p:nvPr/>
        </p:nvCxnSpPr>
        <p:spPr>
          <a:xfrm flipH="1" rot="10800000">
            <a:off x="1346975" y="2816890"/>
            <a:ext cx="7500" cy="472200"/>
          </a:xfrm>
          <a:prstGeom prst="straightConnector1">
            <a:avLst/>
          </a:prstGeom>
          <a:noFill/>
          <a:ln cap="flat" cmpd="sng" w="9525">
            <a:solidFill>
              <a:srgbClr val="CCCCCC"/>
            </a:solidFill>
            <a:prstDash val="solid"/>
            <a:round/>
            <a:headEnd len="med" w="med" type="oval"/>
            <a:tailEnd len="med" w="med" type="oval"/>
          </a:ln>
        </p:spPr>
      </p:cxnSp>
      <p:sp>
        <p:nvSpPr>
          <p:cNvPr id="403" name="Google Shape;403;p82"/>
          <p:cNvSpPr/>
          <p:nvPr/>
        </p:nvSpPr>
        <p:spPr>
          <a:xfrm>
            <a:off x="5085911" y="3373297"/>
            <a:ext cx="1396800" cy="24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Asignación</a:t>
            </a:r>
            <a:endParaRPr sz="1100">
              <a:solidFill>
                <a:srgbClr val="222222"/>
              </a:solidFill>
              <a:latin typeface="Helvetica Neue"/>
              <a:ea typeface="Helvetica Neue"/>
              <a:cs typeface="Helvetica Neue"/>
              <a:sym typeface="Helvetica Neue"/>
            </a:endParaRPr>
          </a:p>
        </p:txBody>
      </p:sp>
      <p:sp>
        <p:nvSpPr>
          <p:cNvPr id="404" name="Google Shape;404;p82"/>
          <p:cNvSpPr/>
          <p:nvPr/>
        </p:nvSpPr>
        <p:spPr>
          <a:xfrm>
            <a:off x="5085911" y="3713033"/>
            <a:ext cx="1396800" cy="24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Declaración</a:t>
            </a:r>
            <a:endParaRPr sz="1100">
              <a:solidFill>
                <a:srgbClr val="222222"/>
              </a:solidFill>
              <a:latin typeface="Helvetica Neue"/>
              <a:ea typeface="Helvetica Neue"/>
              <a:cs typeface="Helvetica Neue"/>
              <a:sym typeface="Helvetica Neue"/>
            </a:endParaRPr>
          </a:p>
        </p:txBody>
      </p:sp>
      <p:sp>
        <p:nvSpPr>
          <p:cNvPr id="405" name="Google Shape;405;p82"/>
          <p:cNvSpPr/>
          <p:nvPr/>
        </p:nvSpPr>
        <p:spPr>
          <a:xfrm>
            <a:off x="5085911" y="4033363"/>
            <a:ext cx="1396800" cy="24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Iniciación</a:t>
            </a:r>
            <a:endParaRPr sz="1100">
              <a:solidFill>
                <a:srgbClr val="222222"/>
              </a:solidFill>
              <a:latin typeface="Helvetica Neue"/>
              <a:ea typeface="Helvetica Neue"/>
              <a:cs typeface="Helvetica Neue"/>
              <a:sym typeface="Helvetica Neue"/>
            </a:endParaRPr>
          </a:p>
        </p:txBody>
      </p:sp>
      <p:cxnSp>
        <p:nvCxnSpPr>
          <p:cNvPr id="406" name="Google Shape;406;p82"/>
          <p:cNvCxnSpPr/>
          <p:nvPr/>
        </p:nvCxnSpPr>
        <p:spPr>
          <a:xfrm flipH="1" rot="-5400000">
            <a:off x="3908087" y="2961500"/>
            <a:ext cx="1164000" cy="1186200"/>
          </a:xfrm>
          <a:prstGeom prst="bentConnector2">
            <a:avLst/>
          </a:prstGeom>
          <a:noFill/>
          <a:ln cap="flat" cmpd="sng" w="9525">
            <a:solidFill>
              <a:srgbClr val="CCCCCC"/>
            </a:solidFill>
            <a:prstDash val="solid"/>
            <a:round/>
            <a:headEnd len="med" w="med" type="none"/>
            <a:tailEnd len="med" w="med" type="oval"/>
          </a:ln>
        </p:spPr>
      </p:cxnSp>
      <p:cxnSp>
        <p:nvCxnSpPr>
          <p:cNvPr id="407" name="Google Shape;407;p82"/>
          <p:cNvCxnSpPr>
            <a:endCxn id="403" idx="1"/>
          </p:cNvCxnSpPr>
          <p:nvPr/>
        </p:nvCxnSpPr>
        <p:spPr>
          <a:xfrm>
            <a:off x="3897011" y="2972647"/>
            <a:ext cx="1188900" cy="523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408" name="Google Shape;408;p82"/>
          <p:cNvCxnSpPr>
            <a:endCxn id="404" idx="1"/>
          </p:cNvCxnSpPr>
          <p:nvPr/>
        </p:nvCxnSpPr>
        <p:spPr>
          <a:xfrm>
            <a:off x="3897011" y="2972483"/>
            <a:ext cx="1188900" cy="8631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409" name="Google Shape;409;p82"/>
          <p:cNvSpPr/>
          <p:nvPr/>
        </p:nvSpPr>
        <p:spPr>
          <a:xfrm>
            <a:off x="5085911" y="4361450"/>
            <a:ext cx="1396800" cy="24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Operaciones</a:t>
            </a:r>
            <a:endParaRPr sz="1100">
              <a:solidFill>
                <a:srgbClr val="222222"/>
              </a:solidFill>
              <a:latin typeface="Helvetica Neue"/>
              <a:ea typeface="Helvetica Neue"/>
              <a:cs typeface="Helvetica Neue"/>
              <a:sym typeface="Helvetica Neue"/>
            </a:endParaRPr>
          </a:p>
        </p:txBody>
      </p:sp>
      <p:cxnSp>
        <p:nvCxnSpPr>
          <p:cNvPr id="410" name="Google Shape;410;p82"/>
          <p:cNvCxnSpPr/>
          <p:nvPr/>
        </p:nvCxnSpPr>
        <p:spPr>
          <a:xfrm flipH="1" rot="-5400000">
            <a:off x="3908077" y="3289587"/>
            <a:ext cx="1164000" cy="1186200"/>
          </a:xfrm>
          <a:prstGeom prst="bentConnector2">
            <a:avLst/>
          </a:prstGeom>
          <a:noFill/>
          <a:ln cap="flat" cmpd="sng" w="9525">
            <a:solidFill>
              <a:srgbClr val="CCCCCC"/>
            </a:solidFill>
            <a:prstDash val="solid"/>
            <a:round/>
            <a:headEnd len="med" w="med" type="none"/>
            <a:tailEnd len="med" w="med" type="oval"/>
          </a:ln>
        </p:spPr>
      </p:cxnSp>
      <p:sp>
        <p:nvSpPr>
          <p:cNvPr id="411" name="Google Shape;411;p82"/>
          <p:cNvSpPr/>
          <p:nvPr/>
        </p:nvSpPr>
        <p:spPr>
          <a:xfrm>
            <a:off x="7248574" y="3713376"/>
            <a:ext cx="533400" cy="22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const</a:t>
            </a:r>
            <a:endParaRPr sz="1100">
              <a:solidFill>
                <a:srgbClr val="222222"/>
              </a:solidFill>
              <a:latin typeface="Helvetica Neue"/>
              <a:ea typeface="Helvetica Neue"/>
              <a:cs typeface="Helvetica Neue"/>
              <a:sym typeface="Helvetica Neue"/>
            </a:endParaRPr>
          </a:p>
        </p:txBody>
      </p:sp>
      <p:cxnSp>
        <p:nvCxnSpPr>
          <p:cNvPr id="412" name="Google Shape;412;p82"/>
          <p:cNvCxnSpPr/>
          <p:nvPr/>
        </p:nvCxnSpPr>
        <p:spPr>
          <a:xfrm>
            <a:off x="6482675" y="3823529"/>
            <a:ext cx="765900" cy="0"/>
          </a:xfrm>
          <a:prstGeom prst="straightConnector1">
            <a:avLst/>
          </a:prstGeom>
          <a:noFill/>
          <a:ln cap="flat" cmpd="sng" w="9525">
            <a:solidFill>
              <a:srgbClr val="CCCCCC"/>
            </a:solidFill>
            <a:prstDash val="solid"/>
            <a:round/>
            <a:headEnd len="med" w="med" type="oval"/>
            <a:tailEnd len="med" w="med" type="oval"/>
          </a:ln>
        </p:spPr>
      </p:cxnSp>
      <p:sp>
        <p:nvSpPr>
          <p:cNvPr id="413" name="Google Shape;413;p82"/>
          <p:cNvSpPr/>
          <p:nvPr/>
        </p:nvSpPr>
        <p:spPr>
          <a:xfrm>
            <a:off x="7248574" y="3399850"/>
            <a:ext cx="533400" cy="22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let</a:t>
            </a:r>
            <a:endParaRPr sz="1100">
              <a:solidFill>
                <a:srgbClr val="222222"/>
              </a:solidFill>
              <a:latin typeface="Helvetica Neue"/>
              <a:ea typeface="Helvetica Neue"/>
              <a:cs typeface="Helvetica Neue"/>
              <a:sym typeface="Helvetica Neue"/>
            </a:endParaRPr>
          </a:p>
        </p:txBody>
      </p:sp>
      <p:cxnSp>
        <p:nvCxnSpPr>
          <p:cNvPr id="414" name="Google Shape;414;p82"/>
          <p:cNvCxnSpPr>
            <a:endCxn id="413" idx="1"/>
          </p:cNvCxnSpPr>
          <p:nvPr/>
        </p:nvCxnSpPr>
        <p:spPr>
          <a:xfrm flipH="1" rot="10800000">
            <a:off x="6482674" y="3512200"/>
            <a:ext cx="765900" cy="311400"/>
          </a:xfrm>
          <a:prstGeom prst="bentConnector3">
            <a:avLst>
              <a:gd fmla="val 50000"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8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420" name="Google Shape;420;p83"/>
          <p:cNvGrpSpPr/>
          <p:nvPr/>
        </p:nvGrpSpPr>
        <p:grpSpPr>
          <a:xfrm>
            <a:off x="473351" y="619523"/>
            <a:ext cx="738900" cy="738900"/>
            <a:chOff x="473351" y="619523"/>
            <a:chExt cx="738900" cy="738900"/>
          </a:xfrm>
        </p:grpSpPr>
        <p:sp>
          <p:nvSpPr>
            <p:cNvPr id="421" name="Google Shape;421;p8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 name="Google Shape;422;p8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23" name="Google Shape;423;p83"/>
          <p:cNvSpPr txBox="1"/>
          <p:nvPr/>
        </p:nvSpPr>
        <p:spPr>
          <a:xfrm>
            <a:off x="473350" y="1682450"/>
            <a:ext cx="8141100" cy="1881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solidFill>
                  <a:schemeClr val="lt1"/>
                </a:solidFill>
                <a:latin typeface="DM Sans"/>
                <a:ea typeface="DM Sans"/>
                <a:cs typeface="DM Sans"/>
                <a:sym typeface="DM Sans"/>
              </a:rPr>
              <a:t>En la clase anterior vimos: </a:t>
            </a:r>
            <a:endParaRPr sz="1350">
              <a:solidFill>
                <a:schemeClr val="lt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00000"/>
              </a:lnSpc>
              <a:spcBef>
                <a:spcPts val="80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¿Qué es JavaScript? Definición e historia. </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00000"/>
              </a:lnSpc>
              <a:spcBef>
                <a:spcPts val="800"/>
              </a:spcBef>
              <a:spcAft>
                <a:spcPts val="0"/>
              </a:spcAft>
              <a:buClr>
                <a:srgbClr val="EAFF6A"/>
              </a:buClr>
              <a:buSzPts val="1350"/>
              <a:buFont typeface="Helvetica Neue"/>
              <a:buChar char="✓"/>
            </a:pPr>
            <a:r>
              <a:rPr lang="en-GB" sz="1350">
                <a:solidFill>
                  <a:schemeClr val="lt1"/>
                </a:solidFill>
                <a:latin typeface="DM Sans"/>
                <a:ea typeface="DM Sans"/>
                <a:cs typeface="DM Sans"/>
                <a:sym typeface="DM Sans"/>
              </a:rPr>
              <a:t>Diferencias entre </a:t>
            </a:r>
            <a:r>
              <a:rPr lang="en-GB" sz="1350">
                <a:solidFill>
                  <a:schemeClr val="lt1"/>
                </a:solidFill>
                <a:latin typeface="DM Sans"/>
                <a:ea typeface="DM Sans"/>
                <a:cs typeface="DM Sans"/>
                <a:sym typeface="DM Sans"/>
              </a:rPr>
              <a:t>JavaScript</a:t>
            </a:r>
            <a:r>
              <a:rPr lang="en-GB" sz="1350">
                <a:solidFill>
                  <a:schemeClr val="lt1"/>
                </a:solidFill>
                <a:latin typeface="DM Sans"/>
                <a:ea typeface="DM Sans"/>
                <a:cs typeface="DM Sans"/>
                <a:sym typeface="DM Sans"/>
              </a:rPr>
              <a:t> y Java. </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00000"/>
              </a:lnSpc>
              <a:spcBef>
                <a:spcPts val="80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Relación con HTML y CSS.</a:t>
            </a:r>
            <a:endParaRPr sz="1350">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66"/>
          <p:cNvSpPr txBox="1"/>
          <p:nvPr/>
        </p:nvSpPr>
        <p:spPr>
          <a:xfrm>
            <a:off x="4123725" y="2778825"/>
            <a:ext cx="1961100" cy="1639200"/>
          </a:xfrm>
          <a:prstGeom prst="rect">
            <a:avLst/>
          </a:prstGeom>
          <a:noFill/>
          <a:ln>
            <a:noFill/>
          </a:ln>
        </p:spPr>
        <p:txBody>
          <a:bodyPr anchorCtr="0" anchor="t" bIns="91425" lIns="91425" spcFirstLastPara="1" rIns="91425" wrap="square" tIns="91425">
            <a:spAutoFit/>
          </a:bodyPr>
          <a:lstStyle/>
          <a:p>
            <a:pPr indent="-314325" lvl="1" marL="914400" rtl="0" algn="l">
              <a:spcBef>
                <a:spcPts val="0"/>
              </a:spcBef>
              <a:spcAft>
                <a:spcPts val="0"/>
              </a:spcAft>
              <a:buClr>
                <a:schemeClr val="accent6"/>
              </a:buClr>
              <a:buSzPts val="1350"/>
              <a:buFont typeface="DM Sans"/>
              <a:buChar char="○"/>
            </a:pPr>
            <a:r>
              <a:rPr lang="en-GB"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n-GB"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n-GB"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n-GB"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n-GB"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n-GB"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n-GB"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p:txBody>
      </p:sp>
      <p:sp>
        <p:nvSpPr>
          <p:cNvPr id="214" name="Google Shape;214;p66"/>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3000">
                <a:solidFill>
                  <a:schemeClr val="lt1"/>
                </a:solidFill>
                <a:latin typeface="Helvetica Neue"/>
                <a:ea typeface="Helvetica Neue"/>
                <a:cs typeface="Helvetica Neue"/>
                <a:sym typeface="Helvetica Neue"/>
              </a:rPr>
              <a:t>Presentación </a:t>
            </a:r>
            <a:endParaRPr b="1" sz="3000">
              <a:solidFill>
                <a:schemeClr val="lt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n-GB" sz="3000">
                <a:solidFill>
                  <a:schemeClr val="accent6"/>
                </a:solidFill>
                <a:latin typeface="Helvetica Neue"/>
                <a:ea typeface="Helvetica Neue"/>
                <a:cs typeface="Helvetica Neue"/>
                <a:sym typeface="Helvetica Neue"/>
              </a:rPr>
              <a:t>del equipo</a:t>
            </a:r>
            <a:endParaRPr b="1" sz="3000">
              <a:solidFill>
                <a:schemeClr val="accent6"/>
              </a:solidFill>
              <a:latin typeface="Helvetica Neue"/>
              <a:ea typeface="Helvetica Neue"/>
              <a:cs typeface="Helvetica Neue"/>
              <a:sym typeface="Helvetica Neue"/>
            </a:endParaRPr>
          </a:p>
        </p:txBody>
      </p:sp>
      <p:sp>
        <p:nvSpPr>
          <p:cNvPr id="215" name="Google Shape;215;p66"/>
          <p:cNvSpPr txBox="1"/>
          <p:nvPr/>
        </p:nvSpPr>
        <p:spPr>
          <a:xfrm>
            <a:off x="3742800" y="1944100"/>
            <a:ext cx="4925700" cy="728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b="1" lang="en-GB" sz="1350">
                <a:solidFill>
                  <a:schemeClr val="lt1"/>
                </a:solidFill>
                <a:latin typeface="DM Sans"/>
                <a:ea typeface="DM Sans"/>
                <a:cs typeface="DM Sans"/>
                <a:sym typeface="DM Sans"/>
              </a:rPr>
              <a:t>Profesor/a responsable: Coordinador/a:</a:t>
            </a:r>
            <a:r>
              <a:rPr lang="en-GB"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b="1" lang="en-GB" sz="1350">
                <a:solidFill>
                  <a:schemeClr val="lt1"/>
                </a:solidFill>
                <a:latin typeface="DM Sans"/>
                <a:ea typeface="DM Sans"/>
                <a:cs typeface="DM Sans"/>
                <a:sym typeface="DM Sans"/>
              </a:rPr>
              <a:t>Tutores y tutoras:</a:t>
            </a:r>
            <a:endParaRPr sz="1350">
              <a:solidFill>
                <a:schemeClr val="lt1"/>
              </a:solidFill>
              <a:latin typeface="DM Sans"/>
              <a:ea typeface="DM Sans"/>
              <a:cs typeface="DM Sans"/>
              <a:sym typeface="DM Sans"/>
            </a:endParaRPr>
          </a:p>
        </p:txBody>
      </p:sp>
      <p:sp>
        <p:nvSpPr>
          <p:cNvPr id="216" name="Google Shape;216;p66"/>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B7B7B7"/>
                </a:solidFill>
                <a:latin typeface="DM Sans"/>
                <a:ea typeface="DM Sans"/>
                <a:cs typeface="DM Sans"/>
                <a:sym typeface="DM Sans"/>
              </a:rPr>
              <a:t>COMISIÓN N°####</a:t>
            </a:r>
            <a:endParaRPr sz="1350">
              <a:solidFill>
                <a:srgbClr val="B7B7B7"/>
              </a:solidFill>
              <a:latin typeface="DM Sans"/>
              <a:ea typeface="DM Sans"/>
              <a:cs typeface="DM Sans"/>
              <a:sym typeface="DM Sans"/>
            </a:endParaRPr>
          </a:p>
        </p:txBody>
      </p:sp>
      <p:pic>
        <p:nvPicPr>
          <p:cNvPr id="217" name="Google Shape;217;p66"/>
          <p:cNvPicPr preferRelativeResize="0"/>
          <p:nvPr/>
        </p:nvPicPr>
        <p:blipFill rotWithShape="1">
          <a:blip r:embed="rId3">
            <a:alphaModFix/>
          </a:blip>
          <a:srcRect b="0" l="35558" r="0" t="0"/>
          <a:stretch/>
        </p:blipFill>
        <p:spPr>
          <a:xfrm>
            <a:off x="0" y="0"/>
            <a:ext cx="331452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84"/>
          <p:cNvSpPr txBox="1"/>
          <p:nvPr/>
        </p:nvSpPr>
        <p:spPr>
          <a:xfrm>
            <a:off x="1461300" y="10128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¿Empezamos? </a:t>
            </a:r>
            <a:endParaRPr b="1" sz="4000">
              <a:solidFill>
                <a:schemeClr val="dk1"/>
              </a:solidFill>
              <a:latin typeface="DM Sans"/>
              <a:ea typeface="DM Sans"/>
              <a:cs typeface="DM Sans"/>
              <a:sym typeface="DM Sans"/>
            </a:endParaRPr>
          </a:p>
        </p:txBody>
      </p:sp>
      <p:pic>
        <p:nvPicPr>
          <p:cNvPr id="429" name="Google Shape;429;p84"/>
          <p:cNvPicPr preferRelativeResize="0"/>
          <p:nvPr/>
        </p:nvPicPr>
        <p:blipFill>
          <a:blip r:embed="rId3">
            <a:alphaModFix/>
          </a:blip>
          <a:stretch>
            <a:fillRect/>
          </a:stretch>
        </p:blipFill>
        <p:spPr>
          <a:xfrm>
            <a:off x="3123350" y="1751775"/>
            <a:ext cx="2897284" cy="2728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8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Sintáxis y Código</a:t>
            </a:r>
            <a:endParaRPr b="1" sz="4000">
              <a:solidFill>
                <a:srgbClr val="EAFF6A"/>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8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Código JavaScript</a:t>
            </a:r>
            <a:endParaRPr b="1" sz="4000">
              <a:solidFill>
                <a:schemeClr val="dk1"/>
              </a:solidFill>
              <a:latin typeface="DM Sans"/>
              <a:ea typeface="DM Sans"/>
              <a:cs typeface="DM Sans"/>
              <a:sym typeface="DM Sans"/>
            </a:endParaRPr>
          </a:p>
        </p:txBody>
      </p:sp>
      <p:sp>
        <p:nvSpPr>
          <p:cNvPr id="440" name="Google Shape;440;p86"/>
          <p:cNvSpPr txBox="1"/>
          <p:nvPr/>
        </p:nvSpPr>
        <p:spPr>
          <a:xfrm>
            <a:off x="457725" y="2211625"/>
            <a:ext cx="4730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highlight>
                  <a:schemeClr val="lt1"/>
                </a:highlight>
                <a:latin typeface="DM Sans"/>
                <a:ea typeface="DM Sans"/>
                <a:cs typeface="DM Sans"/>
                <a:sym typeface="DM Sans"/>
              </a:rPr>
              <a:t>JavaScript tiene sus propias reglas para la sintaxis, aunque respeta los estándares de muchos lenguajes de programación lógicos. </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GB" sz="1350">
                <a:solidFill>
                  <a:schemeClr val="dk1"/>
                </a:solidFill>
                <a:highlight>
                  <a:schemeClr val="lt1"/>
                </a:highlight>
                <a:latin typeface="DM Sans"/>
                <a:ea typeface="DM Sans"/>
                <a:cs typeface="DM Sans"/>
                <a:sym typeface="DM Sans"/>
              </a:rPr>
              <a:t>Nuestro código JavaScript se asocia al archivo HTML que se carga en el navegador. </a:t>
            </a:r>
            <a:r>
              <a:rPr b="1" lang="en-GB" sz="1350">
                <a:solidFill>
                  <a:schemeClr val="dk1"/>
                </a:solidFill>
                <a:latin typeface="DM Sans"/>
                <a:ea typeface="DM Sans"/>
                <a:cs typeface="DM Sans"/>
                <a:sym typeface="DM Sans"/>
              </a:rPr>
              <a:t>Tenemos dos maneras de escribir código JavaScript en nuestras aplicaciones web.</a:t>
            </a:r>
            <a:endParaRPr sz="1350">
              <a:latin typeface="DM Sans"/>
              <a:ea typeface="DM Sans"/>
              <a:cs typeface="DM Sans"/>
              <a:sym typeface="DM Sans"/>
            </a:endParaRPr>
          </a:p>
        </p:txBody>
      </p:sp>
      <p:pic>
        <p:nvPicPr>
          <p:cNvPr id="441" name="Google Shape;441;p86"/>
          <p:cNvPicPr preferRelativeResize="0"/>
          <p:nvPr/>
        </p:nvPicPr>
        <p:blipFill>
          <a:blip r:embed="rId3">
            <a:alphaModFix/>
          </a:blip>
          <a:stretch>
            <a:fillRect/>
          </a:stretch>
        </p:blipFill>
        <p:spPr>
          <a:xfrm>
            <a:off x="5752150" y="1467273"/>
            <a:ext cx="3132525" cy="220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7"/>
          <p:cNvSpPr txBox="1"/>
          <p:nvPr/>
        </p:nvSpPr>
        <p:spPr>
          <a:xfrm>
            <a:off x="457725" y="773600"/>
            <a:ext cx="7920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¿Cómo escribir código JS? </a:t>
            </a:r>
            <a:endParaRPr b="1" sz="4000">
              <a:solidFill>
                <a:schemeClr val="dk1"/>
              </a:solidFill>
              <a:latin typeface="DM Sans"/>
              <a:ea typeface="DM Sans"/>
              <a:cs typeface="DM Sans"/>
              <a:sym typeface="DM Sans"/>
            </a:endParaRPr>
          </a:p>
        </p:txBody>
      </p:sp>
      <p:sp>
        <p:nvSpPr>
          <p:cNvPr id="447" name="Google Shape;447;p87"/>
          <p:cNvSpPr txBox="1"/>
          <p:nvPr/>
        </p:nvSpPr>
        <p:spPr>
          <a:xfrm>
            <a:off x="1321050" y="2945100"/>
            <a:ext cx="6501900" cy="1167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 Aquí se escribe el código JS </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
        <p:nvSpPr>
          <p:cNvPr id="448" name="Google Shape;448;p87"/>
          <p:cNvSpPr txBox="1"/>
          <p:nvPr/>
        </p:nvSpPr>
        <p:spPr>
          <a:xfrm>
            <a:off x="457725" y="1227000"/>
            <a:ext cx="8151600" cy="180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450">
              <a:latin typeface="DM Sans"/>
              <a:ea typeface="DM Sans"/>
              <a:cs typeface="DM Sans"/>
              <a:sym typeface="DM Sans"/>
            </a:endParaRPr>
          </a:p>
          <a:p>
            <a:pPr indent="0" lvl="0" marL="0" rtl="0" algn="l">
              <a:lnSpc>
                <a:spcPct val="115000"/>
              </a:lnSpc>
              <a:spcBef>
                <a:spcPts val="0"/>
              </a:spcBef>
              <a:spcAft>
                <a:spcPts val="0"/>
              </a:spcAft>
              <a:buNone/>
            </a:pPr>
            <a:r>
              <a:rPr lang="en-GB" sz="1450">
                <a:latin typeface="DM Sans"/>
                <a:ea typeface="DM Sans"/>
                <a:cs typeface="DM Sans"/>
                <a:sym typeface="DM Sans"/>
              </a:rPr>
              <a:t>Dentro de un archivo </a:t>
            </a:r>
            <a:r>
              <a:rPr lang="en-GB" sz="1450">
                <a:latin typeface="DM Sans"/>
                <a:ea typeface="DM Sans"/>
                <a:cs typeface="DM Sans"/>
                <a:sym typeface="DM Sans"/>
              </a:rPr>
              <a:t>HTML</a:t>
            </a:r>
            <a:r>
              <a:rPr lang="en-GB" sz="1450">
                <a:latin typeface="DM Sans"/>
                <a:ea typeface="DM Sans"/>
                <a:cs typeface="DM Sans"/>
                <a:sym typeface="DM Sans"/>
              </a:rPr>
              <a:t>, entre medio de las etiquetas </a:t>
            </a:r>
            <a:r>
              <a:rPr b="1" lang="en-GB" sz="1450">
                <a:latin typeface="DM Sans"/>
                <a:ea typeface="DM Sans"/>
                <a:cs typeface="DM Sans"/>
                <a:sym typeface="DM Sans"/>
              </a:rPr>
              <a:t>&lt;script&gt;</a:t>
            </a:r>
            <a:br>
              <a:rPr lang="en-GB" sz="1450">
                <a:latin typeface="DM Sans"/>
                <a:ea typeface="DM Sans"/>
                <a:cs typeface="DM Sans"/>
                <a:sym typeface="DM Sans"/>
              </a:rPr>
            </a:br>
            <a:endParaRPr sz="1450">
              <a:latin typeface="DM Sans"/>
              <a:ea typeface="DM Sans"/>
              <a:cs typeface="DM Sans"/>
              <a:sym typeface="DM Sans"/>
            </a:endParaRPr>
          </a:p>
          <a:p>
            <a:pPr indent="0" lvl="0" marL="0" rtl="0" algn="l">
              <a:lnSpc>
                <a:spcPct val="115000"/>
              </a:lnSpc>
              <a:spcBef>
                <a:spcPts val="0"/>
              </a:spcBef>
              <a:spcAft>
                <a:spcPts val="0"/>
              </a:spcAft>
              <a:buNone/>
            </a:pPr>
            <a:r>
              <a:rPr lang="en-GB" sz="1450">
                <a:latin typeface="DM Sans"/>
                <a:ea typeface="DM Sans"/>
                <a:cs typeface="DM Sans"/>
                <a:sym typeface="DM Sans"/>
              </a:rPr>
              <a:t>Ejemplo: </a:t>
            </a:r>
            <a:endParaRPr sz="14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88"/>
          <p:cNvSpPr txBox="1"/>
          <p:nvPr/>
        </p:nvSpPr>
        <p:spPr>
          <a:xfrm>
            <a:off x="457725" y="773600"/>
            <a:ext cx="7920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¿Cómo escribir código JS? </a:t>
            </a:r>
            <a:endParaRPr b="1" sz="4000">
              <a:solidFill>
                <a:schemeClr val="dk1"/>
              </a:solidFill>
              <a:latin typeface="DM Sans"/>
              <a:ea typeface="DM Sans"/>
              <a:cs typeface="DM Sans"/>
              <a:sym typeface="DM Sans"/>
            </a:endParaRPr>
          </a:p>
        </p:txBody>
      </p:sp>
      <p:sp>
        <p:nvSpPr>
          <p:cNvPr id="454" name="Google Shape;454;p88"/>
          <p:cNvSpPr txBox="1"/>
          <p:nvPr/>
        </p:nvSpPr>
        <p:spPr>
          <a:xfrm>
            <a:off x="1321050" y="3867788"/>
            <a:ext cx="6501900" cy="4524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 </a:t>
            </a:r>
            <a:r>
              <a:rPr i="1" lang="en-GB" sz="1600">
                <a:solidFill>
                  <a:srgbClr val="50FA7B"/>
                </a:solidFill>
                <a:latin typeface="Consolas"/>
                <a:ea typeface="Consolas"/>
                <a:cs typeface="Consolas"/>
                <a:sym typeface="Consolas"/>
              </a:rPr>
              <a:t>src</a:t>
            </a:r>
            <a:r>
              <a:rPr lang="en-GB" sz="1600">
                <a:solidFill>
                  <a:srgbClr val="FF79C6"/>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js/main.js</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&gt;&lt;/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
        <p:nvSpPr>
          <p:cNvPr id="455" name="Google Shape;455;p88"/>
          <p:cNvSpPr txBox="1"/>
          <p:nvPr/>
        </p:nvSpPr>
        <p:spPr>
          <a:xfrm>
            <a:off x="494250" y="1611230"/>
            <a:ext cx="8155500" cy="2053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450">
                <a:latin typeface="DM Sans"/>
                <a:ea typeface="DM Sans"/>
                <a:cs typeface="DM Sans"/>
                <a:sym typeface="DM Sans"/>
              </a:rPr>
              <a:t>En un archivo individual con </a:t>
            </a:r>
            <a:r>
              <a:rPr b="1" lang="en-GB" sz="1450">
                <a:latin typeface="DM Sans"/>
                <a:ea typeface="DM Sans"/>
                <a:cs typeface="DM Sans"/>
                <a:sym typeface="DM Sans"/>
              </a:rPr>
              <a:t>extensión .js</a:t>
            </a:r>
            <a:br>
              <a:rPr lang="en-GB" sz="1450">
                <a:latin typeface="DM Sans"/>
                <a:ea typeface="DM Sans"/>
                <a:cs typeface="DM Sans"/>
                <a:sym typeface="DM Sans"/>
              </a:rPr>
            </a:br>
            <a:r>
              <a:rPr b="1" lang="en-GB" sz="1450">
                <a:latin typeface="DM Sans"/>
                <a:ea typeface="DM Sans"/>
                <a:cs typeface="DM Sans"/>
                <a:sym typeface="DM Sans"/>
              </a:rPr>
              <a:t>Ejemplo: mi-archivo.js</a:t>
            </a:r>
            <a:endParaRPr b="1" sz="1450">
              <a:latin typeface="DM Sans"/>
              <a:ea typeface="DM Sans"/>
              <a:cs typeface="DM Sans"/>
              <a:sym typeface="DM Sans"/>
            </a:endParaRPr>
          </a:p>
          <a:p>
            <a:pPr indent="0" lvl="0" marL="0" rtl="0" algn="l">
              <a:lnSpc>
                <a:spcPct val="115000"/>
              </a:lnSpc>
              <a:spcBef>
                <a:spcPts val="0"/>
              </a:spcBef>
              <a:spcAft>
                <a:spcPts val="0"/>
              </a:spcAft>
              <a:buNone/>
            </a:pPr>
            <a:r>
              <a:t/>
            </a:r>
            <a:endParaRPr sz="1450">
              <a:latin typeface="DM Sans"/>
              <a:ea typeface="DM Sans"/>
              <a:cs typeface="DM Sans"/>
              <a:sym typeface="DM Sans"/>
            </a:endParaRPr>
          </a:p>
          <a:p>
            <a:pPr indent="0" lvl="0" marL="0" rtl="0" algn="l">
              <a:lnSpc>
                <a:spcPct val="115000"/>
              </a:lnSpc>
              <a:spcBef>
                <a:spcPts val="0"/>
              </a:spcBef>
              <a:spcAft>
                <a:spcPts val="0"/>
              </a:spcAft>
              <a:buNone/>
            </a:pPr>
            <a:r>
              <a:rPr lang="en-GB" sz="1450">
                <a:latin typeface="DM Sans"/>
                <a:ea typeface="DM Sans"/>
                <a:cs typeface="DM Sans"/>
                <a:sym typeface="DM Sans"/>
              </a:rPr>
              <a:t>Se vincula con la </a:t>
            </a:r>
            <a:r>
              <a:rPr b="1" lang="en-GB" sz="1450">
                <a:latin typeface="DM Sans"/>
                <a:ea typeface="DM Sans"/>
                <a:cs typeface="DM Sans"/>
                <a:sym typeface="DM Sans"/>
              </a:rPr>
              <a:t>etiqueta &lt;script&gt;</a:t>
            </a:r>
            <a:r>
              <a:rPr lang="en-GB" sz="1450">
                <a:latin typeface="DM Sans"/>
                <a:ea typeface="DM Sans"/>
                <a:cs typeface="DM Sans"/>
                <a:sym typeface="DM Sans"/>
              </a:rPr>
              <a:t> y el atributo “</a:t>
            </a:r>
            <a:r>
              <a:rPr b="1" lang="en-GB" sz="1450">
                <a:latin typeface="DM Sans"/>
                <a:ea typeface="DM Sans"/>
                <a:cs typeface="DM Sans"/>
                <a:sym typeface="DM Sans"/>
              </a:rPr>
              <a:t>src</a:t>
            </a:r>
            <a:r>
              <a:rPr lang="en-GB" sz="1450">
                <a:latin typeface="DM Sans"/>
                <a:ea typeface="DM Sans"/>
                <a:cs typeface="DM Sans"/>
                <a:sym typeface="DM Sans"/>
              </a:rPr>
              <a:t>”</a:t>
            </a:r>
            <a:endParaRPr sz="1450">
              <a:latin typeface="DM Sans"/>
              <a:ea typeface="DM Sans"/>
              <a:cs typeface="DM Sans"/>
              <a:sym typeface="DM Sans"/>
            </a:endParaRPr>
          </a:p>
          <a:p>
            <a:pPr indent="0" lvl="0" marL="0" rtl="0" algn="l">
              <a:lnSpc>
                <a:spcPct val="115000"/>
              </a:lnSpc>
              <a:spcBef>
                <a:spcPts val="0"/>
              </a:spcBef>
              <a:spcAft>
                <a:spcPts val="0"/>
              </a:spcAft>
              <a:buNone/>
            </a:pPr>
            <a:r>
              <a:rPr lang="en-GB" sz="1250">
                <a:latin typeface="DM Sans"/>
                <a:ea typeface="DM Sans"/>
                <a:cs typeface="DM Sans"/>
                <a:sym typeface="DM Sans"/>
              </a:rPr>
              <a:t>Recuerda no utilizar espacios ni mayúsculas en los nombres de archivo</a:t>
            </a:r>
            <a:r>
              <a:rPr i="1" lang="en-GB" sz="1250">
                <a:latin typeface="DM Sans"/>
                <a:ea typeface="DM Sans"/>
                <a:cs typeface="DM Sans"/>
                <a:sym typeface="DM Sans"/>
              </a:rPr>
              <a:t>.</a:t>
            </a:r>
            <a:r>
              <a:rPr i="1" lang="en-GB" sz="1450">
                <a:latin typeface="DM Sans"/>
                <a:ea typeface="DM Sans"/>
                <a:cs typeface="DM Sans"/>
                <a:sym typeface="DM Sans"/>
              </a:rPr>
              <a:t>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Sintaxis</a:t>
            </a:r>
            <a:endParaRPr b="1" sz="3500">
              <a:solidFill>
                <a:schemeClr val="lt1"/>
              </a:solidFill>
              <a:latin typeface="DM Sans"/>
              <a:ea typeface="DM Sans"/>
              <a:cs typeface="DM Sans"/>
              <a:sym typeface="DM Sans"/>
            </a:endParaRPr>
          </a:p>
        </p:txBody>
      </p:sp>
      <p:sp>
        <p:nvSpPr>
          <p:cNvPr id="462" name="Google Shape;462;p89"/>
          <p:cNvSpPr txBox="1"/>
          <p:nvPr/>
        </p:nvSpPr>
        <p:spPr>
          <a:xfrm>
            <a:off x="5949025" y="1828450"/>
            <a:ext cx="2317800" cy="2678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83AEFB"/>
              </a:buClr>
              <a:buSzPts val="1350"/>
              <a:buFont typeface="DM Sans"/>
              <a:buChar char="✓"/>
            </a:pPr>
            <a:r>
              <a:rPr lang="en-GB" sz="1350">
                <a:solidFill>
                  <a:schemeClr val="dk1"/>
                </a:solidFill>
                <a:latin typeface="DM Sans"/>
                <a:ea typeface="DM Sans"/>
                <a:cs typeface="DM Sans"/>
                <a:sym typeface="DM Sans"/>
              </a:rPr>
              <a:t>No se tienen en cuenta los espacios en blanco y las nuevas líneas (al igual que HTML).</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83AEFB"/>
              </a:buClr>
              <a:buSzPts val="1350"/>
              <a:buFont typeface="DM Sans"/>
              <a:buChar char="✓"/>
            </a:pPr>
            <a:r>
              <a:rPr lang="en-GB" sz="1350">
                <a:solidFill>
                  <a:schemeClr val="dk1"/>
                </a:solidFill>
                <a:latin typeface="DM Sans"/>
                <a:ea typeface="DM Sans"/>
                <a:cs typeface="DM Sans"/>
                <a:sym typeface="DM Sans"/>
              </a:rPr>
              <a:t>Case sensitive: se distingue mayúsculas de minúsculas.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83AEFB"/>
              </a:buClr>
              <a:buSzPts val="1350"/>
              <a:buFont typeface="DM Sans"/>
              <a:buChar char="✓"/>
            </a:pPr>
            <a:r>
              <a:rPr lang="en-GB" sz="1350">
                <a:solidFill>
                  <a:schemeClr val="dk1"/>
                </a:solidFill>
                <a:latin typeface="DM Sans"/>
                <a:ea typeface="DM Sans"/>
                <a:cs typeface="DM Sans"/>
                <a:sym typeface="DM Sans"/>
              </a:rPr>
              <a:t>Se pueden incluir bloques de comentarios</a:t>
            </a:r>
            <a:endParaRPr sz="1350">
              <a:latin typeface="DM Sans"/>
              <a:ea typeface="DM Sans"/>
              <a:cs typeface="DM Sans"/>
              <a:sym typeface="DM Sans"/>
            </a:endParaRPr>
          </a:p>
        </p:txBody>
      </p:sp>
      <p:sp>
        <p:nvSpPr>
          <p:cNvPr id="463" name="Google Shape;463;p89"/>
          <p:cNvSpPr txBox="1"/>
          <p:nvPr/>
        </p:nvSpPr>
        <p:spPr>
          <a:xfrm>
            <a:off x="5949025" y="147140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DM Sans"/>
                <a:ea typeface="DM Sans"/>
                <a:cs typeface="DM Sans"/>
                <a:sym typeface="DM Sans"/>
              </a:rPr>
              <a:t>Reglas básicas</a:t>
            </a:r>
            <a:endParaRPr b="1">
              <a:latin typeface="DM Sans"/>
              <a:ea typeface="DM Sans"/>
              <a:cs typeface="DM Sans"/>
              <a:sym typeface="DM Sans"/>
            </a:endParaRPr>
          </a:p>
        </p:txBody>
      </p:sp>
      <p:sp>
        <p:nvSpPr>
          <p:cNvPr id="464" name="Google Shape;464;p89"/>
          <p:cNvSpPr txBox="1"/>
          <p:nvPr/>
        </p:nvSpPr>
        <p:spPr>
          <a:xfrm>
            <a:off x="779400" y="1954925"/>
            <a:ext cx="5070600" cy="1567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simple: una línea</a:t>
            </a:r>
            <a:endParaRPr sz="1600">
              <a:solidFill>
                <a:srgbClr val="6272A4"/>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de más de una línea I</a:t>
            </a:r>
            <a:endParaRPr sz="1600">
              <a:solidFill>
                <a:srgbClr val="6272A4"/>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de más de una línea II */</a:t>
            </a:r>
            <a:endParaRPr sz="1600">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200">
              <a:solidFill>
                <a:srgbClr val="569CD6"/>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9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90"/>
          <p:cNvPicPr preferRelativeResize="0"/>
          <p:nvPr/>
        </p:nvPicPr>
        <p:blipFill>
          <a:blip r:embed="rId3">
            <a:alphaModFix/>
          </a:blip>
          <a:stretch>
            <a:fillRect/>
          </a:stretch>
        </p:blipFill>
        <p:spPr>
          <a:xfrm>
            <a:off x="3419150" y="1471400"/>
            <a:ext cx="4751198" cy="2753676"/>
          </a:xfrm>
          <a:prstGeom prst="rect">
            <a:avLst/>
          </a:prstGeom>
          <a:noFill/>
          <a:ln>
            <a:noFill/>
          </a:ln>
        </p:spPr>
      </p:pic>
      <p:sp>
        <p:nvSpPr>
          <p:cNvPr id="471" name="Google Shape;471;p9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Sintaxis</a:t>
            </a:r>
            <a:endParaRPr b="1" sz="3500">
              <a:solidFill>
                <a:schemeClr val="lt1"/>
              </a:solidFill>
              <a:latin typeface="DM Sans"/>
              <a:ea typeface="DM Sans"/>
              <a:cs typeface="DM Sans"/>
              <a:sym typeface="DM Sans"/>
            </a:endParaRPr>
          </a:p>
        </p:txBody>
      </p:sp>
      <p:sp>
        <p:nvSpPr>
          <p:cNvPr id="472" name="Google Shape;472;p90"/>
          <p:cNvSpPr txBox="1"/>
          <p:nvPr/>
        </p:nvSpPr>
        <p:spPr>
          <a:xfrm>
            <a:off x="917700" y="2037900"/>
            <a:ext cx="21663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S</a:t>
            </a:r>
            <a:r>
              <a:rPr lang="en-GB" sz="1350">
                <a:solidFill>
                  <a:schemeClr val="dk1"/>
                </a:solidFill>
                <a:latin typeface="DM Sans"/>
                <a:ea typeface="DM Sans"/>
                <a:cs typeface="DM Sans"/>
                <a:sym typeface="DM Sans"/>
              </a:rPr>
              <a:t>on aquellas que se utilizan para construir las sentencias de JavaScript y que por tanto no pueden ser utilizadas libremente. </a:t>
            </a:r>
            <a:endParaRPr sz="1350">
              <a:latin typeface="DM Sans"/>
              <a:ea typeface="DM Sans"/>
              <a:cs typeface="DM Sans"/>
              <a:sym typeface="DM Sans"/>
            </a:endParaRPr>
          </a:p>
        </p:txBody>
      </p:sp>
      <p:sp>
        <p:nvSpPr>
          <p:cNvPr id="473" name="Google Shape;473;p90"/>
          <p:cNvSpPr txBox="1"/>
          <p:nvPr/>
        </p:nvSpPr>
        <p:spPr>
          <a:xfrm>
            <a:off x="917700" y="147140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DM Sans"/>
                <a:ea typeface="DM Sans"/>
                <a:cs typeface="DM Sans"/>
                <a:sym typeface="DM Sans"/>
              </a:rPr>
              <a:t>Palabras Reservadas</a:t>
            </a:r>
            <a:endParaRPr b="1">
              <a:latin typeface="DM Sans"/>
              <a:ea typeface="DM Sans"/>
              <a:cs typeface="DM Sans"/>
              <a:sym typeface="DM Sans"/>
            </a:endParaRPr>
          </a:p>
        </p:txBody>
      </p:sp>
      <p:sp>
        <p:nvSpPr>
          <p:cNvPr id="474" name="Google Shape;474;p90"/>
          <p:cNvSpPr txBox="1"/>
          <p:nvPr/>
        </p:nvSpPr>
        <p:spPr>
          <a:xfrm>
            <a:off x="3817450" y="1617300"/>
            <a:ext cx="3954600" cy="2428500"/>
          </a:xfrm>
          <a:prstGeom prst="rect">
            <a:avLst/>
          </a:prstGeom>
          <a:noFill/>
          <a:ln>
            <a:noFill/>
          </a:ln>
        </p:spPr>
        <p:txBody>
          <a:bodyPr anchorCtr="0" anchor="t" bIns="180000" lIns="180000" spcFirstLastPara="1" rIns="180000" wrap="square" tIns="180000">
            <a:noAutofit/>
          </a:bodyPr>
          <a:lstStyle/>
          <a:p>
            <a:pPr indent="0" lvl="0" marL="0" rtl="0" algn="just">
              <a:lnSpc>
                <a:spcPct val="115000"/>
              </a:lnSpc>
              <a:spcBef>
                <a:spcPts val="0"/>
              </a:spcBef>
              <a:spcAft>
                <a:spcPts val="0"/>
              </a:spcAft>
              <a:buClr>
                <a:schemeClr val="dk1"/>
              </a:buClr>
              <a:buSzPts val="1100"/>
              <a:buFont typeface="Arial"/>
              <a:buNone/>
            </a:pPr>
            <a:r>
              <a:rPr lang="en-GB" sz="1600">
                <a:solidFill>
                  <a:srgbClr val="8215BC"/>
                </a:solidFill>
                <a:latin typeface="Courier New"/>
                <a:ea typeface="Courier New"/>
                <a:cs typeface="Courier New"/>
                <a:sym typeface="Courier New"/>
              </a:rPr>
              <a:t>break, case, catch, continue, default, let</a:t>
            </a:r>
            <a:endParaRPr sz="1600">
              <a:solidFill>
                <a:srgbClr val="8215BC"/>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rPr lang="en-GB" sz="1600">
                <a:solidFill>
                  <a:srgbClr val="8215BC"/>
                </a:solidFill>
                <a:latin typeface="Courier New"/>
                <a:ea typeface="Courier New"/>
                <a:cs typeface="Courier New"/>
                <a:sym typeface="Courier New"/>
              </a:rPr>
              <a:t>delete, do, else, finally, for, function, if, in, instanceof, new, return, switch, this, throw, try, typeof, var, void, while, with, y varias más</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9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90FF"/>
                </a:solidFill>
                <a:latin typeface="DM Sans"/>
                <a:ea typeface="DM Sans"/>
                <a:cs typeface="DM Sans"/>
                <a:sym typeface="DM Sans"/>
              </a:rPr>
              <a:t>Variables y Valores</a:t>
            </a:r>
            <a:endParaRPr b="1" sz="4000">
              <a:solidFill>
                <a:srgbClr val="EA90FF"/>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9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Variables</a:t>
            </a:r>
            <a:endParaRPr b="1" sz="3500">
              <a:solidFill>
                <a:schemeClr val="lt1"/>
              </a:solidFill>
              <a:latin typeface="DM Sans"/>
              <a:ea typeface="DM Sans"/>
              <a:cs typeface="DM Sans"/>
              <a:sym typeface="DM Sans"/>
            </a:endParaRPr>
          </a:p>
        </p:txBody>
      </p:sp>
      <p:sp>
        <p:nvSpPr>
          <p:cNvPr id="486" name="Google Shape;486;p92"/>
          <p:cNvSpPr txBox="1"/>
          <p:nvPr/>
        </p:nvSpPr>
        <p:spPr>
          <a:xfrm>
            <a:off x="5949000" y="1337350"/>
            <a:ext cx="21663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Una </a:t>
            </a:r>
            <a:r>
              <a:rPr b="1" lang="en-GB" sz="1350">
                <a:solidFill>
                  <a:schemeClr val="dk1"/>
                </a:solidFill>
                <a:latin typeface="DM Sans"/>
                <a:ea typeface="DM Sans"/>
                <a:cs typeface="DM Sans"/>
                <a:sym typeface="DM Sans"/>
              </a:rPr>
              <a:t>variable </a:t>
            </a:r>
            <a:r>
              <a:rPr lang="en-GB" sz="1350">
                <a:solidFill>
                  <a:schemeClr val="dk1"/>
                </a:solidFill>
                <a:latin typeface="DM Sans"/>
                <a:ea typeface="DM Sans"/>
                <a:cs typeface="DM Sans"/>
                <a:sym typeface="DM Sans"/>
              </a:rPr>
              <a:t>es un espacio reservado en la memoria que, como su nombre indica, </a:t>
            </a:r>
            <a:r>
              <a:rPr b="1" lang="en-GB" sz="1350">
                <a:solidFill>
                  <a:schemeClr val="dk1"/>
                </a:solidFill>
                <a:latin typeface="DM Sans"/>
                <a:ea typeface="DM Sans"/>
                <a:cs typeface="DM Sans"/>
                <a:sym typeface="DM Sans"/>
              </a:rPr>
              <a:t>puede cambiar de contenido a lo largo de la ejecución de un programa.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En las variables almacenamos diversos tipos de datos que utilizamos en la aplicación.</a:t>
            </a:r>
            <a:endParaRPr sz="1350">
              <a:latin typeface="DM Sans"/>
              <a:ea typeface="DM Sans"/>
              <a:cs typeface="DM Sans"/>
              <a:sym typeface="DM Sans"/>
            </a:endParaRPr>
          </a:p>
        </p:txBody>
      </p:sp>
      <p:sp>
        <p:nvSpPr>
          <p:cNvPr id="487" name="Google Shape;487;p92"/>
          <p:cNvSpPr txBox="1"/>
          <p:nvPr/>
        </p:nvSpPr>
        <p:spPr>
          <a:xfrm>
            <a:off x="1261450" y="1417300"/>
            <a:ext cx="4040400" cy="2861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//Declaración de variable ES5. </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var</a:t>
            </a:r>
            <a:r>
              <a:rPr lang="en-GB" sz="1600">
                <a:solidFill>
                  <a:srgbClr val="F8F8F2"/>
                </a:solidFill>
                <a:latin typeface="Consolas"/>
                <a:ea typeface="Consolas"/>
                <a:cs typeface="Consolas"/>
                <a:sym typeface="Consolas"/>
              </a:rPr>
              <a:t> nombre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 “John”</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//Declaración de variable ES6.</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apellido = “Doe”;</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CURSO</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JavaScript</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9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Declaración</a:t>
            </a:r>
            <a:endParaRPr b="1" sz="3500">
              <a:solidFill>
                <a:schemeClr val="lt1"/>
              </a:solidFill>
              <a:latin typeface="DM Sans"/>
              <a:ea typeface="DM Sans"/>
              <a:cs typeface="DM Sans"/>
              <a:sym typeface="DM Sans"/>
            </a:endParaRPr>
          </a:p>
        </p:txBody>
      </p:sp>
      <p:sp>
        <p:nvSpPr>
          <p:cNvPr id="494" name="Google Shape;494;p93"/>
          <p:cNvSpPr txBox="1"/>
          <p:nvPr/>
        </p:nvSpPr>
        <p:spPr>
          <a:xfrm>
            <a:off x="967275" y="1529750"/>
            <a:ext cx="24411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GB" sz="1350">
                <a:solidFill>
                  <a:schemeClr val="dk1"/>
                </a:solidFill>
                <a:latin typeface="DM Sans"/>
                <a:ea typeface="DM Sans"/>
                <a:cs typeface="DM Sans"/>
                <a:sym typeface="DM Sans"/>
              </a:rPr>
              <a:t>Declarar una variable significa </a:t>
            </a:r>
            <a:r>
              <a:rPr b="1" lang="en-GB" sz="1350">
                <a:solidFill>
                  <a:schemeClr val="dk1"/>
                </a:solidFill>
                <a:latin typeface="DM Sans"/>
                <a:ea typeface="DM Sans"/>
                <a:cs typeface="DM Sans"/>
                <a:sym typeface="DM Sans"/>
              </a:rPr>
              <a:t>crearla</a:t>
            </a:r>
            <a:r>
              <a:rPr lang="en-GB" sz="1350">
                <a:solidFill>
                  <a:schemeClr val="dk1"/>
                </a:solidFill>
                <a:latin typeface="DM Sans"/>
                <a:ea typeface="DM Sans"/>
                <a:cs typeface="DM Sans"/>
                <a:sym typeface="DM Sans"/>
              </a:rPr>
              <a:t>. Para esto usamos la palabra reservada var, let o const. Escribimos una de estas palabras claves seguido del nombre de nuestra variable. Para los nombres no debemos utilizar ni espacios ni caracteres especiales.</a:t>
            </a:r>
            <a:endParaRPr sz="1350">
              <a:latin typeface="DM Sans"/>
              <a:ea typeface="DM Sans"/>
              <a:cs typeface="DM Sans"/>
              <a:sym typeface="DM Sans"/>
            </a:endParaRPr>
          </a:p>
        </p:txBody>
      </p:sp>
      <p:sp>
        <p:nvSpPr>
          <p:cNvPr id="495" name="Google Shape;495;p93"/>
          <p:cNvSpPr txBox="1"/>
          <p:nvPr/>
        </p:nvSpPr>
        <p:spPr>
          <a:xfrm>
            <a:off x="4754375" y="1353250"/>
            <a:ext cx="3144900" cy="29892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 correcto</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apellido</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 </a:t>
            </a:r>
            <a:r>
              <a:rPr lang="en-GB" sz="1600">
                <a:solidFill>
                  <a:schemeClr val="lt1"/>
                </a:solidFill>
                <a:latin typeface="Consolas"/>
                <a:ea typeface="Consolas"/>
                <a:cs typeface="Consolas"/>
                <a:sym typeface="Consolas"/>
              </a:rPr>
              <a:t>telefono</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r>
              <a:rPr lang="en-GB" sz="1600">
                <a:solidFill>
                  <a:srgbClr val="FF79C6"/>
                </a:solidFill>
                <a:latin typeface="Consolas"/>
                <a:ea typeface="Consolas"/>
                <a:cs typeface="Consolas"/>
                <a:sym typeface="Consolas"/>
              </a:rPr>
              <a:t>const</a:t>
            </a:r>
            <a:r>
              <a:rPr lang="en-GB" sz="1600">
                <a:solidFill>
                  <a:srgbClr val="EF89D2"/>
                </a:solidFill>
                <a:latin typeface="Consolas"/>
                <a:ea typeface="Consolas"/>
                <a:cs typeface="Consolas"/>
                <a:sym typeface="Consolas"/>
              </a:rPr>
              <a:t> </a:t>
            </a:r>
            <a:r>
              <a:rPr lang="en-GB" sz="1600">
                <a:solidFill>
                  <a:schemeClr val="lt1"/>
                </a:solidFill>
                <a:latin typeface="Consolas"/>
                <a:ea typeface="Consolas"/>
                <a:cs typeface="Consolas"/>
                <a:sym typeface="Consolas"/>
              </a:rPr>
              <a:t>anioNacimiento</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r>
              <a:rPr lang="en-GB" sz="1600">
                <a:solidFill>
                  <a:srgbClr val="6272A4"/>
                </a:solidFill>
                <a:latin typeface="Consolas"/>
                <a:ea typeface="Consolas"/>
                <a:cs typeface="Consolas"/>
                <a:sym typeface="Consolas"/>
              </a:rPr>
              <a:t>// incorrecto</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r>
              <a:rPr lang="en-GB" sz="1600">
                <a:solidFill>
                  <a:srgbClr val="EF89D2"/>
                </a:solidFill>
                <a:latin typeface="Consolas"/>
                <a:ea typeface="Consolas"/>
                <a:cs typeface="Consolas"/>
                <a:sym typeface="Consolas"/>
              </a:rPr>
              <a:t>var </a:t>
            </a:r>
            <a:r>
              <a:rPr lang="en-GB" sz="1600">
                <a:solidFill>
                  <a:srgbClr val="E06666"/>
                </a:solidFill>
                <a:latin typeface="Consolas"/>
                <a:ea typeface="Consolas"/>
                <a:cs typeface="Consolas"/>
                <a:sym typeface="Consolas"/>
              </a:rPr>
              <a:t>año</a:t>
            </a:r>
            <a:endParaRPr sz="1600">
              <a:solidFill>
                <a:srgbClr val="E0666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EF89D2"/>
                </a:solidFill>
                <a:latin typeface="Consolas"/>
                <a:ea typeface="Consolas"/>
                <a:cs typeface="Consolas"/>
                <a:sym typeface="Consolas"/>
              </a:rPr>
              <a:t>var </a:t>
            </a:r>
            <a:r>
              <a:rPr lang="en-GB" sz="1600">
                <a:solidFill>
                  <a:srgbClr val="E06666"/>
                </a:solidFill>
                <a:latin typeface="Consolas"/>
                <a:ea typeface="Consolas"/>
                <a:cs typeface="Consolas"/>
                <a:sym typeface="Consolas"/>
              </a:rPr>
              <a:t>teléfono móvil</a:t>
            </a:r>
            <a:endParaRPr sz="1600">
              <a:solidFill>
                <a:srgbClr val="E0666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67"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223" name="Google Shape;223;p67"/>
          <p:cNvSpPr txBox="1"/>
          <p:nvPr/>
        </p:nvSpPr>
        <p:spPr>
          <a:xfrm>
            <a:off x="501450"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GB" sz="4000">
                <a:solidFill>
                  <a:schemeClr val="dk1"/>
                </a:solidFill>
                <a:latin typeface="DM Sans"/>
                <a:ea typeface="DM Sans"/>
                <a:cs typeface="DM Sans"/>
                <a:sym typeface="DM Sans"/>
              </a:rPr>
              <a:t>Presentación</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n-GB" sz="4000">
                <a:solidFill>
                  <a:srgbClr val="83AEFB"/>
                </a:solidFill>
                <a:latin typeface="DM Sans"/>
                <a:ea typeface="DM Sans"/>
                <a:cs typeface="DM Sans"/>
                <a:sym typeface="DM Sans"/>
              </a:rPr>
              <a:t>de estudiantes</a:t>
            </a:r>
            <a:endParaRPr b="1" sz="4000">
              <a:solidFill>
                <a:srgbClr val="83AEFB"/>
              </a:solidFill>
              <a:latin typeface="DM Sans"/>
              <a:ea typeface="DM Sans"/>
              <a:cs typeface="DM Sans"/>
              <a:sym typeface="DM Sans"/>
            </a:endParaRPr>
          </a:p>
        </p:txBody>
      </p:sp>
      <p:sp>
        <p:nvSpPr>
          <p:cNvPr id="224" name="Google Shape;224;p67"/>
          <p:cNvSpPr txBox="1"/>
          <p:nvPr/>
        </p:nvSpPr>
        <p:spPr>
          <a:xfrm>
            <a:off x="501450" y="2411900"/>
            <a:ext cx="4987200" cy="13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314325" lvl="0" marL="457200" rtl="0" algn="l">
              <a:spcBef>
                <a:spcPts val="0"/>
              </a:spcBef>
              <a:spcAft>
                <a:spcPts val="0"/>
              </a:spcAft>
              <a:buSzPts val="1350"/>
              <a:buFont typeface="DM Sans"/>
              <a:buAutoNum type="arabicPeriod"/>
            </a:pPr>
            <a:r>
              <a:rPr lang="en-GB" sz="1350">
                <a:latin typeface="DM Sans"/>
                <a:ea typeface="DM Sans"/>
                <a:cs typeface="DM Sans"/>
                <a:sym typeface="DM Sans"/>
              </a:rPr>
              <a:t>País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n-GB" sz="1350">
                <a:latin typeface="DM Sans"/>
                <a:ea typeface="DM Sans"/>
                <a:cs typeface="DM Sans"/>
                <a:sym typeface="DM Sans"/>
              </a:rPr>
              <a:t>Conocimientos previos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n-GB" sz="1350">
                <a:latin typeface="DM Sans"/>
                <a:ea typeface="DM Sans"/>
                <a:cs typeface="DM Sans"/>
                <a:sym typeface="DM Sans"/>
              </a:rPr>
              <a:t>¿Por qué elegiste este curso?</a:t>
            </a:r>
            <a:endParaRPr sz="1350">
              <a:latin typeface="DM Sans"/>
              <a:ea typeface="DM Sans"/>
              <a:cs typeface="DM Sans"/>
              <a:sym typeface="DM Sans"/>
            </a:endParaRPr>
          </a:p>
        </p:txBody>
      </p:sp>
      <p:pic>
        <p:nvPicPr>
          <p:cNvPr id="225" name="Google Shape;225;p6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Valores</a:t>
            </a:r>
            <a:endParaRPr b="1" sz="4000">
              <a:solidFill>
                <a:schemeClr val="dk1"/>
              </a:solidFill>
              <a:latin typeface="DM Sans"/>
              <a:ea typeface="DM Sans"/>
              <a:cs typeface="DM Sans"/>
              <a:sym typeface="DM Sans"/>
            </a:endParaRPr>
          </a:p>
        </p:txBody>
      </p:sp>
      <p:sp>
        <p:nvSpPr>
          <p:cNvPr id="501" name="Google Shape;501;p94"/>
          <p:cNvSpPr txBox="1"/>
          <p:nvPr/>
        </p:nvSpPr>
        <p:spPr>
          <a:xfrm>
            <a:off x="473350" y="1675200"/>
            <a:ext cx="8004000" cy="179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Podemos asociar distintos valores a una variable en JavaScript. Para empezar trabajaremos con los tipos de datos más comunes, los cuales son las cadenas de texto y los números:</a:t>
            </a:r>
            <a:endParaRPr sz="1350">
              <a:solidFill>
                <a:schemeClr val="dk1"/>
              </a:solidFill>
              <a:latin typeface="DM Sans"/>
              <a:ea typeface="DM Sans"/>
              <a:cs typeface="DM Sans"/>
              <a:sym typeface="DM Sans"/>
            </a:endParaRPr>
          </a:p>
          <a:p>
            <a:pPr indent="-314325" lvl="0" marL="457200" rtl="0" algn="just">
              <a:lnSpc>
                <a:spcPct val="150000"/>
              </a:lnSpc>
              <a:spcBef>
                <a:spcPts val="1200"/>
              </a:spcBef>
              <a:spcAft>
                <a:spcPts val="0"/>
              </a:spcAft>
              <a:buClr>
                <a:schemeClr val="dk1"/>
              </a:buClr>
              <a:buSzPts val="1350"/>
              <a:buFont typeface="DM Sans"/>
              <a:buChar char="●"/>
            </a:pPr>
            <a:r>
              <a:rPr b="1" lang="en-GB" sz="1350">
                <a:solidFill>
                  <a:schemeClr val="dk1"/>
                </a:solidFill>
                <a:latin typeface="DM Sans"/>
                <a:ea typeface="DM Sans"/>
                <a:cs typeface="DM Sans"/>
                <a:sym typeface="DM Sans"/>
              </a:rPr>
              <a:t>Number</a:t>
            </a:r>
            <a:r>
              <a:rPr i="1" lang="en-GB" sz="1350">
                <a:solidFill>
                  <a:schemeClr val="dk1"/>
                </a:solidFill>
                <a:latin typeface="DM Sans"/>
                <a:ea typeface="DM Sans"/>
                <a:cs typeface="DM Sans"/>
                <a:sym typeface="DM Sans"/>
              </a:rPr>
              <a:t>: </a:t>
            </a:r>
            <a:r>
              <a:rPr lang="en-GB" sz="1350">
                <a:solidFill>
                  <a:schemeClr val="dk1"/>
                </a:solidFill>
                <a:latin typeface="DM Sans"/>
                <a:ea typeface="DM Sans"/>
                <a:cs typeface="DM Sans"/>
                <a:sym typeface="DM Sans"/>
              </a:rPr>
              <a:t>un valor numérico puede ser entero o decimal.</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1200"/>
              </a:spcAft>
              <a:buClr>
                <a:schemeClr val="dk1"/>
              </a:buClr>
              <a:buSzPts val="1350"/>
              <a:buFont typeface="DM Sans"/>
              <a:buChar char="●"/>
            </a:pPr>
            <a:r>
              <a:rPr b="1" lang="en-GB" sz="1350">
                <a:solidFill>
                  <a:schemeClr val="dk1"/>
                </a:solidFill>
                <a:latin typeface="DM Sans"/>
                <a:ea typeface="DM Sans"/>
                <a:cs typeface="DM Sans"/>
                <a:sym typeface="DM Sans"/>
              </a:rPr>
              <a:t>String</a:t>
            </a:r>
            <a:r>
              <a:rPr i="1" lang="en-GB" sz="1350">
                <a:solidFill>
                  <a:schemeClr val="dk1"/>
                </a:solidFill>
                <a:latin typeface="DM Sans"/>
                <a:ea typeface="DM Sans"/>
                <a:cs typeface="DM Sans"/>
                <a:sym typeface="DM Sans"/>
              </a:rPr>
              <a:t>: </a:t>
            </a:r>
            <a:r>
              <a:rPr lang="en-GB" sz="1350">
                <a:solidFill>
                  <a:schemeClr val="dk1"/>
                </a:solidFill>
                <a:latin typeface="DM Sans"/>
                <a:ea typeface="DM Sans"/>
                <a:cs typeface="DM Sans"/>
                <a:sym typeface="DM Sans"/>
              </a:rPr>
              <a:t>por otro lado, un </a:t>
            </a:r>
            <a:r>
              <a:rPr i="1" lang="en-GB" sz="1350">
                <a:solidFill>
                  <a:schemeClr val="dk1"/>
                </a:solidFill>
                <a:latin typeface="DM Sans"/>
                <a:ea typeface="DM Sans"/>
                <a:cs typeface="DM Sans"/>
                <a:sym typeface="DM Sans"/>
              </a:rPr>
              <a:t>string</a:t>
            </a:r>
            <a:r>
              <a:rPr lang="en-GB" sz="1350">
                <a:solidFill>
                  <a:schemeClr val="dk1"/>
                </a:solidFill>
                <a:latin typeface="DM Sans"/>
                <a:ea typeface="DM Sans"/>
                <a:cs typeface="DM Sans"/>
                <a:sym typeface="DM Sans"/>
              </a:rPr>
              <a:t> o cadena de texto, es un valor compuesto por uno o más caracteres, definido entre comillas simples o dobles.</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9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9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Asignación</a:t>
            </a:r>
            <a:endParaRPr b="1" sz="3500">
              <a:solidFill>
                <a:schemeClr val="lt1"/>
              </a:solidFill>
              <a:latin typeface="DM Sans"/>
              <a:ea typeface="DM Sans"/>
              <a:cs typeface="DM Sans"/>
              <a:sym typeface="DM Sans"/>
            </a:endParaRPr>
          </a:p>
        </p:txBody>
      </p:sp>
      <p:sp>
        <p:nvSpPr>
          <p:cNvPr id="508" name="Google Shape;508;p95"/>
          <p:cNvSpPr txBox="1"/>
          <p:nvPr/>
        </p:nvSpPr>
        <p:spPr>
          <a:xfrm>
            <a:off x="5973825" y="1778100"/>
            <a:ext cx="21663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En una variable podemos asignar distintos tipos de valores mediante el </a:t>
            </a:r>
            <a:r>
              <a:rPr i="1" lang="en-GB" sz="1350">
                <a:solidFill>
                  <a:schemeClr val="dk1"/>
                </a:solidFill>
                <a:latin typeface="DM Sans"/>
                <a:ea typeface="DM Sans"/>
                <a:cs typeface="DM Sans"/>
                <a:sym typeface="DM Sans"/>
              </a:rPr>
              <a:t>operador de asignación</a:t>
            </a:r>
            <a:r>
              <a:rPr lang="en-GB" sz="1350">
                <a:solidFill>
                  <a:schemeClr val="dk1"/>
                </a:solidFill>
                <a:latin typeface="DM Sans"/>
                <a:ea typeface="DM Sans"/>
                <a:cs typeface="DM Sans"/>
                <a:sym typeface="DM Sans"/>
              </a:rPr>
              <a:t>, que es el símbolo </a:t>
            </a:r>
            <a:r>
              <a:rPr b="1" lang="en-GB" sz="1350">
                <a:solidFill>
                  <a:schemeClr val="dk1"/>
                </a:solidFill>
                <a:latin typeface="DM Sans"/>
                <a:ea typeface="DM Sans"/>
                <a:cs typeface="DM Sans"/>
                <a:sym typeface="DM Sans"/>
              </a:rPr>
              <a:t>=</a:t>
            </a:r>
            <a:endParaRPr b="1" sz="1350">
              <a:latin typeface="DM Sans"/>
              <a:ea typeface="DM Sans"/>
              <a:cs typeface="DM Sans"/>
              <a:sym typeface="DM Sans"/>
            </a:endParaRPr>
          </a:p>
        </p:txBody>
      </p:sp>
      <p:sp>
        <p:nvSpPr>
          <p:cNvPr id="509" name="Google Shape;509;p95"/>
          <p:cNvSpPr txBox="1"/>
          <p:nvPr/>
        </p:nvSpPr>
        <p:spPr>
          <a:xfrm>
            <a:off x="1175775" y="1428550"/>
            <a:ext cx="3966600" cy="28386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chemeClr val="accent3"/>
                </a:solidFill>
                <a:latin typeface="Consolas"/>
                <a:ea typeface="Consolas"/>
                <a:cs typeface="Consolas"/>
                <a:sym typeface="Consolas"/>
              </a:rPr>
              <a:t>// declaración</a:t>
            </a:r>
            <a:endParaRPr sz="1600">
              <a:solidFill>
                <a:schemeClr val="accent3"/>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EF89D2"/>
                </a:solidFill>
                <a:latin typeface="Consolas"/>
                <a:ea typeface="Consolas"/>
                <a:cs typeface="Consolas"/>
                <a:sym typeface="Consolas"/>
              </a:rPr>
              <a:t>let </a:t>
            </a:r>
            <a:r>
              <a:rPr lang="en-GB" sz="1600">
                <a:solidFill>
                  <a:srgbClr val="F8F8F2"/>
                </a:solidFill>
                <a:latin typeface="Consolas"/>
                <a:ea typeface="Consolas"/>
                <a:cs typeface="Consolas"/>
                <a:sym typeface="Consolas"/>
              </a:rPr>
              <a:t>edad</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 </a:t>
            </a:r>
            <a:r>
              <a:rPr lang="en-GB" sz="1600">
                <a:solidFill>
                  <a:srgbClr val="F8F8F2"/>
                </a:solidFill>
                <a:latin typeface="Consolas"/>
                <a:ea typeface="Consolas"/>
                <a:cs typeface="Consolas"/>
                <a:sym typeface="Consolas"/>
              </a:rPr>
              <a:t>apellido</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chemeClr val="accent3"/>
                </a:solidFill>
                <a:latin typeface="Consolas"/>
                <a:ea typeface="Consolas"/>
                <a:cs typeface="Consolas"/>
                <a:sym typeface="Consolas"/>
              </a:rPr>
              <a:t>// asignación</a:t>
            </a:r>
            <a:endParaRPr sz="16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nombre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John R.</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apellido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Doe</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Inicializar variables</a:t>
            </a:r>
            <a:endParaRPr b="1" sz="3500">
              <a:solidFill>
                <a:schemeClr val="lt1"/>
              </a:solidFill>
              <a:latin typeface="DM Sans"/>
              <a:ea typeface="DM Sans"/>
              <a:cs typeface="DM Sans"/>
              <a:sym typeface="DM Sans"/>
            </a:endParaRPr>
          </a:p>
        </p:txBody>
      </p:sp>
      <p:sp>
        <p:nvSpPr>
          <p:cNvPr id="516" name="Google Shape;516;p96"/>
          <p:cNvSpPr txBox="1"/>
          <p:nvPr/>
        </p:nvSpPr>
        <p:spPr>
          <a:xfrm>
            <a:off x="1289500" y="2293150"/>
            <a:ext cx="21663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Podemos declarar una variable y asignarle un valor inicial en el mismo proceso:</a:t>
            </a:r>
            <a:endParaRPr sz="1350">
              <a:latin typeface="DM Sans"/>
              <a:ea typeface="DM Sans"/>
              <a:cs typeface="DM Sans"/>
              <a:sym typeface="DM Sans"/>
            </a:endParaRPr>
          </a:p>
        </p:txBody>
      </p:sp>
      <p:sp>
        <p:nvSpPr>
          <p:cNvPr id="517" name="Google Shape;517;p96"/>
          <p:cNvSpPr txBox="1"/>
          <p:nvPr/>
        </p:nvSpPr>
        <p:spPr>
          <a:xfrm>
            <a:off x="4038800" y="1777450"/>
            <a:ext cx="3966600" cy="21408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chemeClr val="accent3"/>
                </a:solidFill>
                <a:latin typeface="Consolas"/>
                <a:ea typeface="Consolas"/>
                <a:cs typeface="Consolas"/>
                <a:sym typeface="Consolas"/>
              </a:rPr>
              <a:t>// variables inicializadas</a:t>
            </a:r>
            <a:endParaRPr sz="1600">
              <a:solidFill>
                <a:schemeClr val="accent3"/>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EF89D2"/>
                </a:solidFill>
                <a:latin typeface="Consolas"/>
                <a:ea typeface="Consolas"/>
                <a:cs typeface="Consolas"/>
                <a:sym typeface="Consolas"/>
              </a:rPr>
              <a:t>let </a:t>
            </a:r>
            <a:r>
              <a:rPr lang="en-GB" sz="1600">
                <a:solidFill>
                  <a:srgbClr val="F8F8F2"/>
                </a:solidFill>
                <a:latin typeface="Consolas"/>
                <a:ea typeface="Consolas"/>
                <a:cs typeface="Consolas"/>
                <a:sym typeface="Consolas"/>
              </a:rPr>
              <a:t>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const </a:t>
            </a:r>
            <a:r>
              <a:rPr lang="en-GB" sz="1600">
                <a:solidFill>
                  <a:srgbClr val="F8F8F2"/>
                </a:solidFill>
                <a:latin typeface="Consolas"/>
                <a:ea typeface="Consolas"/>
                <a:cs typeface="Consolas"/>
                <a:sym typeface="Consolas"/>
              </a:rPr>
              <a:t>nombre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John R.</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 </a:t>
            </a:r>
            <a:r>
              <a:rPr lang="en-GB" sz="1600">
                <a:solidFill>
                  <a:srgbClr val="F8F8F2"/>
                </a:solidFill>
                <a:latin typeface="Consolas"/>
                <a:ea typeface="Consolas"/>
                <a:cs typeface="Consolas"/>
                <a:sym typeface="Consolas"/>
              </a:rPr>
              <a:t>apellido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Doe</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9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LET y  CONST</a:t>
            </a:r>
            <a:endParaRPr b="1" sz="3500">
              <a:solidFill>
                <a:schemeClr val="lt1"/>
              </a:solidFill>
              <a:latin typeface="DM Sans"/>
              <a:ea typeface="DM Sans"/>
              <a:cs typeface="DM Sans"/>
              <a:sym typeface="DM Sans"/>
            </a:endParaRPr>
          </a:p>
        </p:txBody>
      </p:sp>
      <p:sp>
        <p:nvSpPr>
          <p:cNvPr id="524" name="Google Shape;524;p97"/>
          <p:cNvSpPr txBox="1"/>
          <p:nvPr/>
        </p:nvSpPr>
        <p:spPr>
          <a:xfrm>
            <a:off x="4883225" y="1431700"/>
            <a:ext cx="34701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Las declaraciones con</a:t>
            </a:r>
            <a:r>
              <a:rPr b="1" lang="en-GB" sz="1350">
                <a:solidFill>
                  <a:schemeClr val="dk1"/>
                </a:solidFill>
                <a:latin typeface="DM Sans"/>
                <a:ea typeface="DM Sans"/>
                <a:cs typeface="DM Sans"/>
                <a:sym typeface="DM Sans"/>
              </a:rPr>
              <a:t> let y const</a:t>
            </a:r>
            <a:r>
              <a:rPr lang="en-GB" sz="1350">
                <a:solidFill>
                  <a:schemeClr val="dk1"/>
                </a:solidFill>
                <a:latin typeface="DM Sans"/>
                <a:ea typeface="DM Sans"/>
                <a:cs typeface="DM Sans"/>
                <a:sym typeface="DM Sans"/>
              </a:rPr>
              <a:t> tienen controles adicionales para las variables. Principalmente impiden que se puedan crear dos variables con el mismo nombre.</a:t>
            </a:r>
            <a:endParaRPr sz="1350">
              <a:solidFill>
                <a:schemeClr val="dk1"/>
              </a:solidFill>
              <a:latin typeface="DM Sans"/>
              <a:ea typeface="DM Sans"/>
              <a:cs typeface="DM Sans"/>
              <a:sym typeface="DM Sans"/>
            </a:endParaRPr>
          </a:p>
          <a:p>
            <a:pPr indent="0" lvl="0" marL="0" rtl="0" algn="l">
              <a:spcBef>
                <a:spcPts val="1200"/>
              </a:spcBef>
              <a:spcAft>
                <a:spcPts val="1200"/>
              </a:spcAft>
              <a:buClr>
                <a:schemeClr val="dk1"/>
              </a:buClr>
              <a:buSzPts val="1100"/>
              <a:buFont typeface="Arial"/>
              <a:buNone/>
            </a:pPr>
            <a:r>
              <a:rPr lang="en-GB" sz="1350">
                <a:solidFill>
                  <a:schemeClr val="dk1"/>
                </a:solidFill>
                <a:latin typeface="DM Sans"/>
                <a:ea typeface="DM Sans"/>
                <a:cs typeface="DM Sans"/>
                <a:sym typeface="DM Sans"/>
              </a:rPr>
              <a:t>Una variable </a:t>
            </a:r>
            <a:r>
              <a:rPr b="1" i="1" lang="en-GB" sz="1350">
                <a:solidFill>
                  <a:schemeClr val="dk1"/>
                </a:solidFill>
                <a:latin typeface="DM Sans"/>
                <a:ea typeface="DM Sans"/>
                <a:cs typeface="DM Sans"/>
                <a:sym typeface="DM Sans"/>
              </a:rPr>
              <a:t>let</a:t>
            </a:r>
            <a:r>
              <a:rPr b="1" lang="en-GB" sz="1350">
                <a:solidFill>
                  <a:schemeClr val="dk1"/>
                </a:solidFill>
                <a:latin typeface="DM Sans"/>
                <a:ea typeface="DM Sans"/>
                <a:cs typeface="DM Sans"/>
                <a:sym typeface="DM Sans"/>
              </a:rPr>
              <a:t> </a:t>
            </a:r>
            <a:r>
              <a:rPr lang="en-GB" sz="1350">
                <a:solidFill>
                  <a:schemeClr val="dk1"/>
                </a:solidFill>
                <a:latin typeface="DM Sans"/>
                <a:ea typeface="DM Sans"/>
                <a:cs typeface="DM Sans"/>
                <a:sym typeface="DM Sans"/>
              </a:rPr>
              <a:t>puede recibir múltiples asignaciones en el transcurso de la aplicación, es decir que puede cambiar de valor varias veces. Una constante </a:t>
            </a:r>
            <a:r>
              <a:rPr b="1" i="1" lang="en-GB" sz="1350">
                <a:solidFill>
                  <a:schemeClr val="dk1"/>
                </a:solidFill>
                <a:latin typeface="DM Sans"/>
                <a:ea typeface="DM Sans"/>
                <a:cs typeface="DM Sans"/>
                <a:sym typeface="DM Sans"/>
              </a:rPr>
              <a:t>const</a:t>
            </a:r>
            <a:r>
              <a:rPr lang="en-GB" sz="1350">
                <a:solidFill>
                  <a:schemeClr val="dk1"/>
                </a:solidFill>
                <a:latin typeface="DM Sans"/>
                <a:ea typeface="DM Sans"/>
                <a:cs typeface="DM Sans"/>
                <a:sym typeface="DM Sans"/>
              </a:rPr>
              <a:t> recibe una única asignación al momento de su declaración, impidiendo que su valor se modifique luego.</a:t>
            </a:r>
            <a:endParaRPr sz="1350">
              <a:latin typeface="DM Sans"/>
              <a:ea typeface="DM Sans"/>
              <a:cs typeface="DM Sans"/>
              <a:sym typeface="DM Sans"/>
            </a:endParaRPr>
          </a:p>
        </p:txBody>
      </p:sp>
      <p:sp>
        <p:nvSpPr>
          <p:cNvPr id="525" name="Google Shape;525;p97"/>
          <p:cNvSpPr txBox="1"/>
          <p:nvPr/>
        </p:nvSpPr>
        <p:spPr>
          <a:xfrm>
            <a:off x="991500" y="1431700"/>
            <a:ext cx="3718500" cy="2711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EF89D2"/>
                </a:solidFill>
                <a:latin typeface="Consolas"/>
                <a:ea typeface="Consolas"/>
                <a:cs typeface="Consolas"/>
                <a:sym typeface="Consolas"/>
              </a:rPr>
              <a:t>let </a:t>
            </a:r>
            <a:r>
              <a:rPr lang="en-GB" sz="1600">
                <a:solidFill>
                  <a:srgbClr val="F8F8F2"/>
                </a:solidFill>
                <a:latin typeface="Consolas"/>
                <a:ea typeface="Consolas"/>
                <a:cs typeface="Consolas"/>
                <a:sym typeface="Consolas"/>
              </a:rPr>
              <a:t>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34</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 </a:t>
            </a:r>
            <a:r>
              <a:rPr lang="en-GB" sz="1600">
                <a:solidFill>
                  <a:srgbClr val="F8F8F2"/>
                </a:solidFill>
                <a:latin typeface="Consolas"/>
                <a:ea typeface="Consolas"/>
                <a:cs typeface="Consolas"/>
                <a:sym typeface="Consolas"/>
              </a:rPr>
              <a:t>apellido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Doe</a:t>
            </a:r>
            <a:r>
              <a:rPr lang="en-GB" sz="1600">
                <a:solidFill>
                  <a:srgbClr val="E9F284"/>
                </a:solidFill>
                <a:latin typeface="Consolas"/>
                <a:ea typeface="Consolas"/>
                <a:cs typeface="Consolas"/>
                <a:sym typeface="Consolas"/>
              </a:rPr>
              <a:t>'</a:t>
            </a:r>
            <a:endParaRPr sz="1600">
              <a:solidFill>
                <a:srgbClr val="E9F28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E9F284"/>
                </a:solidFill>
                <a:latin typeface="Consolas"/>
                <a:ea typeface="Consolas"/>
                <a:cs typeface="Consolas"/>
                <a:sym typeface="Consolas"/>
              </a:rPr>
              <a:t>	</a:t>
            </a:r>
            <a:r>
              <a:rPr lang="en-GB" sz="1600">
                <a:solidFill>
                  <a:schemeClr val="accent3"/>
                </a:solidFill>
                <a:latin typeface="Consolas"/>
                <a:ea typeface="Consolas"/>
                <a:cs typeface="Consolas"/>
                <a:sym typeface="Consolas"/>
              </a:rPr>
              <a:t>// no es posible cambiarlo</a:t>
            </a:r>
            <a:endParaRPr sz="16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E9F284"/>
                </a:solidFill>
                <a:latin typeface="Consolas"/>
                <a:ea typeface="Consolas"/>
                <a:cs typeface="Consolas"/>
                <a:sym typeface="Consolas"/>
              </a:rPr>
              <a:t>	</a:t>
            </a:r>
            <a:r>
              <a:rPr lang="en-GB" sz="1600">
                <a:solidFill>
                  <a:srgbClr val="E06666"/>
                </a:solidFill>
                <a:latin typeface="Consolas"/>
                <a:ea typeface="Consolas"/>
                <a:cs typeface="Consolas"/>
                <a:sym typeface="Consolas"/>
              </a:rPr>
              <a:t>apellido = ‘Trump’</a:t>
            </a:r>
            <a:endParaRPr sz="1600">
              <a:solidFill>
                <a:srgbClr val="E0666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9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9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Operaciones básicas</a:t>
            </a:r>
            <a:endParaRPr b="1" sz="3500">
              <a:solidFill>
                <a:schemeClr val="lt1"/>
              </a:solidFill>
              <a:latin typeface="DM Sans"/>
              <a:ea typeface="DM Sans"/>
              <a:cs typeface="DM Sans"/>
              <a:sym typeface="DM Sans"/>
            </a:endParaRPr>
          </a:p>
        </p:txBody>
      </p:sp>
      <p:sp>
        <p:nvSpPr>
          <p:cNvPr id="532" name="Google Shape;532;p98"/>
          <p:cNvSpPr txBox="1"/>
          <p:nvPr/>
        </p:nvSpPr>
        <p:spPr>
          <a:xfrm>
            <a:off x="917700" y="2037900"/>
            <a:ext cx="21663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Con variables de valores numéricos podes realizar operaciones matemáticas: sumas, restas, multiplicaciones, etc.</a:t>
            </a:r>
            <a:endParaRPr sz="1350">
              <a:latin typeface="DM Sans"/>
              <a:ea typeface="DM Sans"/>
              <a:cs typeface="DM Sans"/>
              <a:sym typeface="DM Sans"/>
            </a:endParaRPr>
          </a:p>
        </p:txBody>
      </p:sp>
      <p:sp>
        <p:nvSpPr>
          <p:cNvPr id="533" name="Google Shape;533;p98"/>
          <p:cNvSpPr txBox="1"/>
          <p:nvPr/>
        </p:nvSpPr>
        <p:spPr>
          <a:xfrm>
            <a:off x="3245100" y="1294650"/>
            <a:ext cx="5128500" cy="30738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numeroA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2</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const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NUMEROC</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3</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//Suma  de dos números (1 + 2 = 3)</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resultadoSuma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//Resta de dos números (2 - 1 = 1)</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resultadoResta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numeroA;</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//Producto de dos números (2 * 3 = 6)</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resultadoProducto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NUMEROC</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Operaciones básicas</a:t>
            </a:r>
            <a:endParaRPr b="1" sz="3500">
              <a:solidFill>
                <a:schemeClr val="dk1"/>
              </a:solidFill>
              <a:latin typeface="DM Sans"/>
              <a:ea typeface="DM Sans"/>
              <a:cs typeface="DM Sans"/>
              <a:sym typeface="DM Sans"/>
            </a:endParaRPr>
          </a:p>
        </p:txBody>
      </p:sp>
      <p:sp>
        <p:nvSpPr>
          <p:cNvPr id="539" name="Google Shape;539;p99"/>
          <p:cNvSpPr txBox="1"/>
          <p:nvPr/>
        </p:nvSpPr>
        <p:spPr>
          <a:xfrm>
            <a:off x="142950" y="1307850"/>
            <a:ext cx="8858100" cy="33174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CODER</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textoB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HOUSE</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const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BLANCO</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textoA y textoB ("CODER" + "HOUSE" = "CODERHOUSE")</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textoB y 1 ("HOUSE" + 1 = "HOUSE1")</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textoA, BLANCO y textoB ("CODER" + " " + "HOUSE" = "CODER HOUSE")</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resultadoC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BLANCO</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
        <p:nvSpPr>
          <p:cNvPr id="540" name="Google Shape;540;p99"/>
          <p:cNvSpPr txBox="1"/>
          <p:nvPr/>
        </p:nvSpPr>
        <p:spPr>
          <a:xfrm>
            <a:off x="893700" y="892250"/>
            <a:ext cx="73566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350">
                <a:latin typeface="DM Sans"/>
                <a:ea typeface="DM Sans"/>
                <a:cs typeface="DM Sans"/>
                <a:sym typeface="DM Sans"/>
              </a:rPr>
              <a:t>Con variables de tipo string (texto) se puede </a:t>
            </a:r>
            <a:r>
              <a:rPr i="1" lang="en-GB" sz="1350">
                <a:latin typeface="DM Sans"/>
                <a:ea typeface="DM Sans"/>
                <a:cs typeface="DM Sans"/>
                <a:sym typeface="DM Sans"/>
              </a:rPr>
              <a:t>concatenar </a:t>
            </a:r>
            <a:r>
              <a:rPr lang="en-GB" sz="1350">
                <a:latin typeface="DM Sans"/>
                <a:ea typeface="DM Sans"/>
                <a:cs typeface="DM Sans"/>
                <a:sym typeface="DM Sans"/>
              </a:rPr>
              <a:t>los valores, es decir combinarlas.</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0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546" name="Google Shape;546;p100"/>
          <p:cNvSpPr txBox="1"/>
          <p:nvPr/>
        </p:nvSpPr>
        <p:spPr>
          <a:xfrm>
            <a:off x="473350" y="170985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500">
                <a:solidFill>
                  <a:srgbClr val="B7B7B7"/>
                </a:solidFill>
                <a:latin typeface="DM Sans"/>
                <a:ea typeface="DM Sans"/>
                <a:cs typeface="DM Sans"/>
                <a:sym typeface="DM Sans"/>
              </a:rPr>
              <a:t>¡Llevemos lo visto hasta el momento a la acción!</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n-GB" sz="2500">
                <a:solidFill>
                  <a:srgbClr val="B7B7B7"/>
                </a:solidFill>
                <a:latin typeface="DM Sans"/>
                <a:ea typeface="DM Sans"/>
                <a:cs typeface="DM Sans"/>
                <a:sym typeface="DM Sans"/>
              </a:rPr>
              <a:t>Vamos a concentrarnos en sus características y funcionamientos principales.</a:t>
            </a:r>
            <a:endParaRPr b="1" sz="2500">
              <a:solidFill>
                <a:srgbClr val="B7B7B7"/>
              </a:solidFill>
              <a:latin typeface="Helvetica Neue"/>
              <a:ea typeface="Helvetica Neue"/>
              <a:cs typeface="Helvetica Neue"/>
              <a:sym typeface="Helvetica Neue"/>
            </a:endParaRPr>
          </a:p>
        </p:txBody>
      </p:sp>
      <p:grpSp>
        <p:nvGrpSpPr>
          <p:cNvPr id="547" name="Google Shape;547;p100"/>
          <p:cNvGrpSpPr/>
          <p:nvPr/>
        </p:nvGrpSpPr>
        <p:grpSpPr>
          <a:xfrm>
            <a:off x="473351" y="619523"/>
            <a:ext cx="738900" cy="738900"/>
            <a:chOff x="473351" y="619523"/>
            <a:chExt cx="738900" cy="738900"/>
          </a:xfrm>
        </p:grpSpPr>
        <p:sp>
          <p:nvSpPr>
            <p:cNvPr id="548" name="Google Shape;548;p10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10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0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GB"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55" name="Google Shape;555;p10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0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83AEFB"/>
                </a:solidFill>
                <a:latin typeface="DM Sans"/>
                <a:ea typeface="DM Sans"/>
                <a:cs typeface="DM Sans"/>
                <a:sym typeface="DM Sans"/>
              </a:rPr>
              <a:t>Prompt, consola y alert</a:t>
            </a:r>
            <a:endParaRPr b="1" sz="4000">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0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Prompt</a:t>
            </a:r>
            <a:endParaRPr b="1" sz="3500">
              <a:solidFill>
                <a:schemeClr val="dk1"/>
              </a:solidFill>
              <a:latin typeface="DM Sans"/>
              <a:ea typeface="DM Sans"/>
              <a:cs typeface="DM Sans"/>
              <a:sym typeface="DM Sans"/>
            </a:endParaRPr>
          </a:p>
        </p:txBody>
      </p:sp>
      <p:sp>
        <p:nvSpPr>
          <p:cNvPr id="566" name="Google Shape;566;p103"/>
          <p:cNvSpPr txBox="1"/>
          <p:nvPr/>
        </p:nvSpPr>
        <p:spPr>
          <a:xfrm>
            <a:off x="955675" y="1437575"/>
            <a:ext cx="7356600" cy="106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La sentencia  </a:t>
            </a:r>
            <a:r>
              <a:rPr b="1" lang="en-GB" sz="1350">
                <a:solidFill>
                  <a:schemeClr val="dk1"/>
                </a:solidFill>
                <a:latin typeface="DM Sans"/>
                <a:ea typeface="DM Sans"/>
                <a:cs typeface="DM Sans"/>
                <a:sym typeface="DM Sans"/>
              </a:rPr>
              <a:t>prompt()</a:t>
            </a:r>
            <a:r>
              <a:rPr lang="en-GB" sz="1350">
                <a:solidFill>
                  <a:schemeClr val="dk1"/>
                </a:solidFill>
                <a:latin typeface="DM Sans"/>
                <a:ea typeface="DM Sans"/>
                <a:cs typeface="DM Sans"/>
                <a:sym typeface="DM Sans"/>
              </a:rPr>
              <a:t> mostrará un cuadro de diálogo para que el usuario ingrese un dato. Se puede proporcionar un mensaje que se colocará sobre el campo de texto. El valor que devuelve es una cadena que representa lo que el usuario ingresó.</a:t>
            </a:r>
            <a:endParaRPr sz="1350">
              <a:latin typeface="DM Sans"/>
              <a:ea typeface="DM Sans"/>
              <a:cs typeface="DM Sans"/>
              <a:sym typeface="DM Sans"/>
            </a:endParaRPr>
          </a:p>
        </p:txBody>
      </p:sp>
      <p:sp>
        <p:nvSpPr>
          <p:cNvPr id="567" name="Google Shape;567;p103"/>
          <p:cNvSpPr txBox="1"/>
          <p:nvPr/>
        </p:nvSpPr>
        <p:spPr>
          <a:xfrm>
            <a:off x="1257473" y="2680000"/>
            <a:ext cx="675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nombreIngresado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50FA7B"/>
                </a:solidFill>
                <a:latin typeface="Consolas"/>
                <a:ea typeface="Consolas"/>
                <a:cs typeface="Consolas"/>
                <a:sym typeface="Consolas"/>
              </a:rPr>
              <a:t>prompt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Ingrese su nombre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highlight>
                <a:srgbClr val="151515"/>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68"/>
          <p:cNvSpPr/>
          <p:nvPr/>
        </p:nvSpPr>
        <p:spPr>
          <a:xfrm>
            <a:off x="3119075" y="3109100"/>
            <a:ext cx="2934000" cy="14160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8"/>
          <p:cNvSpPr txBox="1"/>
          <p:nvPr/>
        </p:nvSpPr>
        <p:spPr>
          <a:xfrm>
            <a:off x="1404863" y="15526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sp>
        <p:nvSpPr>
          <p:cNvPr id="232" name="Google Shape;232;p68"/>
          <p:cNvSpPr txBox="1"/>
          <p:nvPr/>
        </p:nvSpPr>
        <p:spPr>
          <a:xfrm>
            <a:off x="3386371" y="3263000"/>
            <a:ext cx="239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lt1"/>
                </a:solidFill>
                <a:latin typeface="DM Sans"/>
                <a:ea typeface="DM Sans"/>
                <a:cs typeface="DM Sans"/>
                <a:sym typeface="DM Sans"/>
              </a:rPr>
              <a:t>Mira los vídeos de Onboarding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0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Ejemplo de Prompt</a:t>
            </a:r>
            <a:endParaRPr b="1" sz="3500">
              <a:solidFill>
                <a:schemeClr val="dk1"/>
              </a:solidFill>
              <a:latin typeface="DM Sans"/>
              <a:ea typeface="DM Sans"/>
              <a:cs typeface="DM Sans"/>
              <a:sym typeface="DM Sans"/>
            </a:endParaRPr>
          </a:p>
        </p:txBody>
      </p:sp>
      <p:sp>
        <p:nvSpPr>
          <p:cNvPr id="573" name="Google Shape;573;p104"/>
          <p:cNvSpPr txBox="1"/>
          <p:nvPr/>
        </p:nvSpPr>
        <p:spPr>
          <a:xfrm>
            <a:off x="955675" y="1437575"/>
            <a:ext cx="7356600" cy="106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350">
                <a:solidFill>
                  <a:schemeClr val="dk1"/>
                </a:solidFill>
                <a:highlight>
                  <a:schemeClr val="lt1"/>
                </a:highlight>
                <a:latin typeface="DM Sans"/>
                <a:ea typeface="DM Sans"/>
                <a:cs typeface="DM Sans"/>
                <a:sym typeface="DM Sans"/>
              </a:rPr>
              <a:t>En la pantalla del navegador, el usuario verá una ventana sobre la web que le solicitará un dato.</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0"/>
              </a:spcBef>
              <a:spcAft>
                <a:spcPts val="0"/>
              </a:spcAft>
              <a:buNone/>
            </a:pPr>
            <a:r>
              <a:rPr lang="en-GB" sz="1350">
                <a:solidFill>
                  <a:schemeClr val="dk1"/>
                </a:solidFill>
                <a:highlight>
                  <a:schemeClr val="lt1"/>
                </a:highlight>
                <a:latin typeface="DM Sans"/>
                <a:ea typeface="DM Sans"/>
                <a:cs typeface="DM Sans"/>
                <a:sym typeface="DM Sans"/>
              </a:rPr>
              <a:t>Al valor que el usuario ingresa se lo conoce por el término de </a:t>
            </a:r>
            <a:r>
              <a:rPr b="1" i="1" lang="en-GB" sz="1350">
                <a:solidFill>
                  <a:schemeClr val="dk1"/>
                </a:solidFill>
                <a:highlight>
                  <a:schemeClr val="lt1"/>
                </a:highlight>
                <a:latin typeface="DM Sans"/>
                <a:ea typeface="DM Sans"/>
                <a:cs typeface="DM Sans"/>
                <a:sym typeface="DM Sans"/>
              </a:rPr>
              <a:t>entrada.</a:t>
            </a:r>
            <a:endParaRPr sz="1350">
              <a:solidFill>
                <a:schemeClr val="dk1"/>
              </a:solidFill>
              <a:latin typeface="DM Sans"/>
              <a:ea typeface="DM Sans"/>
              <a:cs typeface="DM Sans"/>
              <a:sym typeface="DM Sans"/>
            </a:endParaRPr>
          </a:p>
        </p:txBody>
      </p:sp>
      <p:pic>
        <p:nvPicPr>
          <p:cNvPr id="574" name="Google Shape;574;p104"/>
          <p:cNvPicPr preferRelativeResize="0"/>
          <p:nvPr/>
        </p:nvPicPr>
        <p:blipFill rotWithShape="1">
          <a:blip r:embed="rId3">
            <a:alphaModFix/>
          </a:blip>
          <a:srcRect b="0" l="0" r="0" t="0"/>
          <a:stretch/>
        </p:blipFill>
        <p:spPr>
          <a:xfrm>
            <a:off x="2130950" y="2503463"/>
            <a:ext cx="4882099" cy="2030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0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Consola</a:t>
            </a:r>
            <a:endParaRPr b="1" sz="3500">
              <a:solidFill>
                <a:schemeClr val="dk1"/>
              </a:solidFill>
              <a:latin typeface="DM Sans"/>
              <a:ea typeface="DM Sans"/>
              <a:cs typeface="DM Sans"/>
              <a:sym typeface="DM Sans"/>
            </a:endParaRPr>
          </a:p>
        </p:txBody>
      </p:sp>
      <p:sp>
        <p:nvSpPr>
          <p:cNvPr id="580" name="Google Shape;580;p105"/>
          <p:cNvSpPr txBox="1"/>
          <p:nvPr/>
        </p:nvSpPr>
        <p:spPr>
          <a:xfrm>
            <a:off x="924750" y="1389200"/>
            <a:ext cx="7294500" cy="74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50">
                <a:latin typeface="DM Sans"/>
                <a:ea typeface="DM Sans"/>
                <a:cs typeface="DM Sans"/>
                <a:sym typeface="DM Sans"/>
              </a:rPr>
              <a:t>La sentencia </a:t>
            </a:r>
            <a:r>
              <a:rPr b="1" lang="en-GB" sz="1350">
                <a:latin typeface="DM Sans"/>
                <a:ea typeface="DM Sans"/>
                <a:cs typeface="DM Sans"/>
                <a:sym typeface="DM Sans"/>
              </a:rPr>
              <a:t>console.log()</a:t>
            </a:r>
            <a:r>
              <a:rPr lang="en-GB" sz="1350">
                <a:latin typeface="DM Sans"/>
                <a:ea typeface="DM Sans"/>
                <a:cs typeface="DM Sans"/>
                <a:sym typeface="DM Sans"/>
              </a:rPr>
              <a:t> muestra el mensaje que pasemos como parámetro a la llamada en la consola JavaScript del Navegador web.</a:t>
            </a:r>
            <a:endParaRPr sz="2000">
              <a:latin typeface="Helvetica Neue Light"/>
              <a:ea typeface="Helvetica Neue Light"/>
              <a:cs typeface="Helvetica Neue Light"/>
              <a:sym typeface="Helvetica Neue Light"/>
            </a:endParaRPr>
          </a:p>
        </p:txBody>
      </p:sp>
      <p:sp>
        <p:nvSpPr>
          <p:cNvPr id="581" name="Google Shape;581;p105"/>
          <p:cNvSpPr txBox="1"/>
          <p:nvPr/>
        </p:nvSpPr>
        <p:spPr>
          <a:xfrm>
            <a:off x="1195500" y="2239400"/>
            <a:ext cx="6753000" cy="167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console.</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Mensaje de prueba</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rPr lang="en-GB" sz="1600">
                <a:solidFill>
                  <a:srgbClr val="ABB2BF"/>
                </a:solidFill>
                <a:latin typeface="Courier New"/>
                <a:ea typeface="Courier New"/>
                <a:cs typeface="Courier New"/>
                <a:sym typeface="Courier New"/>
              </a:rPr>
              <a:t>	</a:t>
            </a:r>
            <a:r>
              <a:rPr lang="en-GB" sz="1600">
                <a:solidFill>
                  <a:srgbClr val="FF79C6"/>
                </a:solidFill>
                <a:latin typeface="Consolas"/>
                <a:ea typeface="Consolas"/>
                <a:cs typeface="Consolas"/>
                <a:sym typeface="Consolas"/>
              </a:rPr>
              <a:t>let </a:t>
            </a:r>
            <a:r>
              <a:rPr lang="en-GB" sz="1600">
                <a:solidFill>
                  <a:srgbClr val="F8F8F2"/>
                </a:solidFill>
                <a:latin typeface="Consolas"/>
                <a:ea typeface="Consolas"/>
                <a:cs typeface="Consolas"/>
                <a:sym typeface="Consolas"/>
              </a:rPr>
              <a:t>nombre </a:t>
            </a:r>
            <a:r>
              <a:rPr lang="en-GB" sz="1600">
                <a:solidFill>
                  <a:srgbClr val="FF79C6"/>
                </a:solidFill>
                <a:latin typeface="Consolas"/>
                <a:ea typeface="Consolas"/>
                <a:cs typeface="Consolas"/>
                <a:sym typeface="Consolas"/>
              </a:rPr>
              <a:t>= </a:t>
            </a:r>
            <a:r>
              <a:rPr lang="en-GB" sz="1600">
                <a:solidFill>
                  <a:srgbClr val="E9F284"/>
                </a:solidFill>
                <a:latin typeface="Consolas"/>
                <a:ea typeface="Consolas"/>
                <a:cs typeface="Consolas"/>
                <a:sym typeface="Consolas"/>
              </a:rPr>
              <a:t>“John Doe”</a:t>
            </a:r>
            <a:endParaRPr sz="1600">
              <a:solidFill>
                <a:srgbClr val="E9F28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console.</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(nombre)</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Ejemplo de Console.log</a:t>
            </a:r>
            <a:endParaRPr b="1" sz="3500">
              <a:solidFill>
                <a:schemeClr val="dk1"/>
              </a:solidFill>
              <a:latin typeface="DM Sans"/>
              <a:ea typeface="DM Sans"/>
              <a:cs typeface="DM Sans"/>
              <a:sym typeface="DM Sans"/>
            </a:endParaRPr>
          </a:p>
        </p:txBody>
      </p:sp>
      <p:pic>
        <p:nvPicPr>
          <p:cNvPr id="587" name="Google Shape;587;p106"/>
          <p:cNvPicPr preferRelativeResize="0"/>
          <p:nvPr/>
        </p:nvPicPr>
        <p:blipFill>
          <a:blip r:embed="rId3">
            <a:alphaModFix/>
          </a:blip>
          <a:stretch>
            <a:fillRect/>
          </a:stretch>
        </p:blipFill>
        <p:spPr>
          <a:xfrm>
            <a:off x="2454028" y="2689965"/>
            <a:ext cx="4672200" cy="1330425"/>
          </a:xfrm>
          <a:prstGeom prst="rect">
            <a:avLst/>
          </a:prstGeom>
          <a:noFill/>
          <a:ln>
            <a:noFill/>
          </a:ln>
        </p:spPr>
      </p:pic>
      <p:sp>
        <p:nvSpPr>
          <p:cNvPr id="588" name="Google Shape;588;p106"/>
          <p:cNvSpPr txBox="1"/>
          <p:nvPr/>
        </p:nvSpPr>
        <p:spPr>
          <a:xfrm>
            <a:off x="694075" y="1297075"/>
            <a:ext cx="7696800" cy="13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50">
                <a:solidFill>
                  <a:schemeClr val="dk1"/>
                </a:solidFill>
                <a:highlight>
                  <a:srgbClr val="FFFFFF"/>
                </a:highlight>
                <a:latin typeface="DM Sans"/>
                <a:ea typeface="DM Sans"/>
                <a:cs typeface="DM Sans"/>
                <a:sym typeface="DM Sans"/>
              </a:rPr>
              <a:t>En Chrome, la consola del navegador está disponible accediendo mediante:</a:t>
            </a:r>
            <a:endParaRPr sz="1350">
              <a:solidFill>
                <a:schemeClr val="dk1"/>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rPr b="1" lang="en-GB" sz="1350">
                <a:solidFill>
                  <a:schemeClr val="dk1"/>
                </a:solidFill>
                <a:latin typeface="DM Sans"/>
                <a:ea typeface="DM Sans"/>
                <a:cs typeface="DM Sans"/>
                <a:sym typeface="DM Sans"/>
              </a:rPr>
              <a:t>Botón derecho sobre alguna parte de la web &gt; Inspeccionar &gt; Consola</a:t>
            </a:r>
            <a:endParaRPr b="1" sz="135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Alert</a:t>
            </a:r>
            <a:endParaRPr b="1" sz="3500">
              <a:solidFill>
                <a:schemeClr val="dk1"/>
              </a:solidFill>
              <a:latin typeface="DM Sans"/>
              <a:ea typeface="DM Sans"/>
              <a:cs typeface="DM Sans"/>
              <a:sym typeface="DM Sans"/>
            </a:endParaRPr>
          </a:p>
        </p:txBody>
      </p:sp>
      <p:sp>
        <p:nvSpPr>
          <p:cNvPr id="594" name="Google Shape;594;p107"/>
          <p:cNvSpPr txBox="1"/>
          <p:nvPr/>
        </p:nvSpPr>
        <p:spPr>
          <a:xfrm>
            <a:off x="924750" y="1389200"/>
            <a:ext cx="7294500" cy="7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La sentencia </a:t>
            </a:r>
            <a:r>
              <a:rPr b="1" lang="en-GB" sz="1350">
                <a:solidFill>
                  <a:schemeClr val="dk1"/>
                </a:solidFill>
                <a:latin typeface="DM Sans"/>
                <a:ea typeface="DM Sans"/>
                <a:cs typeface="DM Sans"/>
                <a:sym typeface="DM Sans"/>
              </a:rPr>
              <a:t>alert()</a:t>
            </a:r>
            <a:r>
              <a:rPr lang="en-GB" sz="1350">
                <a:solidFill>
                  <a:schemeClr val="dk1"/>
                </a:solidFill>
                <a:latin typeface="DM Sans"/>
                <a:ea typeface="DM Sans"/>
                <a:cs typeface="DM Sans"/>
                <a:sym typeface="DM Sans"/>
              </a:rPr>
              <a:t> mostrará una ventana sobre la página web que estemos accediendo mostrando el mensaje que se pase como parámetro a la llamada.</a:t>
            </a:r>
            <a:endParaRPr sz="1350">
              <a:latin typeface="DM Sans"/>
              <a:ea typeface="DM Sans"/>
              <a:cs typeface="DM Sans"/>
              <a:sym typeface="DM Sans"/>
            </a:endParaRPr>
          </a:p>
        </p:txBody>
      </p:sp>
      <p:sp>
        <p:nvSpPr>
          <p:cNvPr id="595" name="Google Shape;595;p107"/>
          <p:cNvSpPr txBox="1"/>
          <p:nvPr/>
        </p:nvSpPr>
        <p:spPr>
          <a:xfrm>
            <a:off x="1195498" y="2584025"/>
            <a:ext cx="675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50FA7B"/>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¡Hola Coder!</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Ejemplo de Alert</a:t>
            </a:r>
            <a:endParaRPr b="1" sz="3500">
              <a:solidFill>
                <a:schemeClr val="dk1"/>
              </a:solidFill>
              <a:latin typeface="DM Sans"/>
              <a:ea typeface="DM Sans"/>
              <a:cs typeface="DM Sans"/>
              <a:sym typeface="DM Sans"/>
            </a:endParaRPr>
          </a:p>
        </p:txBody>
      </p:sp>
      <p:sp>
        <p:nvSpPr>
          <p:cNvPr id="601" name="Google Shape;601;p108"/>
          <p:cNvSpPr txBox="1"/>
          <p:nvPr/>
        </p:nvSpPr>
        <p:spPr>
          <a:xfrm>
            <a:off x="694075" y="1297075"/>
            <a:ext cx="7696800" cy="139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350">
                <a:solidFill>
                  <a:schemeClr val="dk1"/>
                </a:solidFill>
                <a:highlight>
                  <a:schemeClr val="lt1"/>
                </a:highlight>
                <a:latin typeface="DM Sans"/>
                <a:ea typeface="DM Sans"/>
                <a:cs typeface="DM Sans"/>
                <a:sym typeface="DM Sans"/>
              </a:rPr>
              <a:t>En la pantalla del navegador, el usuario verá una ventana sobre la web que muestra un mensaje.</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350">
              <a:solidFill>
                <a:schemeClr val="dk1"/>
              </a:solidFill>
              <a:highlight>
                <a:schemeClr val="lt1"/>
              </a:highlight>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rPr lang="en-GB" sz="1350">
                <a:solidFill>
                  <a:schemeClr val="dk1"/>
                </a:solidFill>
                <a:highlight>
                  <a:schemeClr val="lt1"/>
                </a:highlight>
                <a:latin typeface="DM Sans"/>
                <a:ea typeface="DM Sans"/>
                <a:cs typeface="DM Sans"/>
                <a:sym typeface="DM Sans"/>
              </a:rPr>
              <a:t>Al valor que mostramos al usuario como un resultado se lo conoce por el término de </a:t>
            </a:r>
            <a:r>
              <a:rPr b="1" lang="en-GB" sz="1350">
                <a:solidFill>
                  <a:schemeClr val="dk1"/>
                </a:solidFill>
                <a:highlight>
                  <a:schemeClr val="lt1"/>
                </a:highlight>
                <a:latin typeface="DM Sans"/>
                <a:ea typeface="DM Sans"/>
                <a:cs typeface="DM Sans"/>
                <a:sym typeface="DM Sans"/>
              </a:rPr>
              <a:t>salida.</a:t>
            </a:r>
            <a:endParaRPr b="1"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latin typeface="DM Sans"/>
              <a:ea typeface="DM Sans"/>
              <a:cs typeface="DM Sans"/>
              <a:sym typeface="DM Sans"/>
            </a:endParaRPr>
          </a:p>
        </p:txBody>
      </p:sp>
      <p:pic>
        <p:nvPicPr>
          <p:cNvPr id="602" name="Google Shape;602;p108"/>
          <p:cNvPicPr preferRelativeResize="0"/>
          <p:nvPr/>
        </p:nvPicPr>
        <p:blipFill>
          <a:blip r:embed="rId3">
            <a:alphaModFix/>
          </a:blip>
          <a:stretch>
            <a:fillRect/>
          </a:stretch>
        </p:blipFill>
        <p:spPr>
          <a:xfrm>
            <a:off x="2120850" y="2915200"/>
            <a:ext cx="4902300" cy="13728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9"/>
          <p:cNvSpPr txBox="1"/>
          <p:nvPr/>
        </p:nvSpPr>
        <p:spPr>
          <a:xfrm>
            <a:off x="1461300" y="1600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Ejemplo de Script Completo</a:t>
            </a:r>
            <a:endParaRPr b="1" sz="3500">
              <a:solidFill>
                <a:schemeClr val="dk1"/>
              </a:solidFill>
              <a:latin typeface="DM Sans"/>
              <a:ea typeface="DM Sans"/>
              <a:cs typeface="DM Sans"/>
              <a:sym typeface="DM Sans"/>
            </a:endParaRPr>
          </a:p>
        </p:txBody>
      </p:sp>
      <p:sp>
        <p:nvSpPr>
          <p:cNvPr id="608" name="Google Shape;608;p109"/>
          <p:cNvSpPr txBox="1"/>
          <p:nvPr/>
        </p:nvSpPr>
        <p:spPr>
          <a:xfrm>
            <a:off x="723600" y="751725"/>
            <a:ext cx="76968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Este es un ejemplo de un Script JS corriendo en un archivo HTML.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609" name="Google Shape;609;p109"/>
          <p:cNvSpPr txBox="1"/>
          <p:nvPr/>
        </p:nvSpPr>
        <p:spPr>
          <a:xfrm>
            <a:off x="970850" y="1213625"/>
            <a:ext cx="7375200" cy="344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DOCTYPE</a:t>
            </a:r>
            <a:r>
              <a:rPr lang="en-GB" sz="1500">
                <a:solidFill>
                  <a:srgbClr val="F8F8F2"/>
                </a:solidFill>
                <a:latin typeface="Consolas"/>
                <a:ea typeface="Consolas"/>
                <a:cs typeface="Consolas"/>
                <a:sym typeface="Consolas"/>
              </a:rPr>
              <a:t> </a:t>
            </a:r>
            <a:r>
              <a:rPr i="1" lang="en-GB" sz="1500">
                <a:solidFill>
                  <a:srgbClr val="50FA7B"/>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head</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title</a:t>
            </a:r>
            <a:r>
              <a:rPr lang="en-GB" sz="1500">
                <a:solidFill>
                  <a:srgbClr val="F8F8F2"/>
                </a:solidFill>
                <a:latin typeface="Consolas"/>
                <a:ea typeface="Consolas"/>
                <a:cs typeface="Consolas"/>
                <a:sym typeface="Consolas"/>
              </a:rPr>
              <a:t>&gt;Mi primer App - CoderHouse&lt;/</a:t>
            </a:r>
            <a:r>
              <a:rPr lang="en-GB" sz="1500">
                <a:solidFill>
                  <a:srgbClr val="FF79C6"/>
                </a:solidFill>
                <a:latin typeface="Consolas"/>
                <a:ea typeface="Consolas"/>
                <a:cs typeface="Consolas"/>
                <a:sym typeface="Consolas"/>
              </a:rPr>
              <a:t>title</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entrada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50FA7B"/>
                </a:solidFill>
                <a:latin typeface="Consolas"/>
                <a:ea typeface="Consolas"/>
                <a:cs typeface="Consolas"/>
                <a:sym typeface="Consolas"/>
              </a:rPr>
              <a:t>prompt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Ingresar una letra</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salida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entrada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ingresada</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50FA7B"/>
                </a:solidFill>
                <a:latin typeface="Consolas"/>
                <a:ea typeface="Consolas"/>
                <a:cs typeface="Consolas"/>
                <a:sym typeface="Consolas"/>
              </a:rPr>
              <a:t>alert</a:t>
            </a:r>
            <a:r>
              <a:rPr lang="en-GB" sz="1500">
                <a:solidFill>
                  <a:srgbClr val="F8F8F2"/>
                </a:solidFill>
                <a:latin typeface="Consolas"/>
                <a:ea typeface="Consolas"/>
                <a:cs typeface="Consolas"/>
                <a:sym typeface="Consolas"/>
              </a:rPr>
              <a:t>(salida);</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head</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body</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h2</a:t>
            </a:r>
            <a:r>
              <a:rPr lang="en-GB" sz="1500">
                <a:solidFill>
                  <a:srgbClr val="F8F8F2"/>
                </a:solidFill>
                <a:latin typeface="Consolas"/>
                <a:ea typeface="Consolas"/>
                <a:cs typeface="Consolas"/>
                <a:sym typeface="Consolas"/>
              </a:rPr>
              <a:t>&gt;Esta página contiene una app&lt;/</a:t>
            </a:r>
            <a:r>
              <a:rPr lang="en-GB" sz="1500">
                <a:solidFill>
                  <a:srgbClr val="FF79C6"/>
                </a:solidFill>
                <a:latin typeface="Consolas"/>
                <a:ea typeface="Consolas"/>
                <a:cs typeface="Consolas"/>
                <a:sym typeface="Consolas"/>
              </a:rPr>
              <a:t>h2</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body</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10"/>
          <p:cNvSpPr txBox="1"/>
          <p:nvPr/>
        </p:nvSpPr>
        <p:spPr>
          <a:xfrm>
            <a:off x="656875" y="1200100"/>
            <a:ext cx="2776200" cy="4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450">
                <a:latin typeface="DM Sans"/>
                <a:ea typeface="DM Sans"/>
                <a:cs typeface="DM Sans"/>
                <a:sym typeface="DM Sans"/>
              </a:rPr>
              <a:t>Si ingreso “A”...</a:t>
            </a:r>
            <a:endParaRPr sz="1450">
              <a:latin typeface="DM Sans"/>
              <a:ea typeface="DM Sans"/>
              <a:cs typeface="DM Sans"/>
              <a:sym typeface="DM Sans"/>
            </a:endParaRPr>
          </a:p>
        </p:txBody>
      </p:sp>
      <p:pic>
        <p:nvPicPr>
          <p:cNvPr id="615" name="Google Shape;615;p110"/>
          <p:cNvPicPr preferRelativeResize="0"/>
          <p:nvPr/>
        </p:nvPicPr>
        <p:blipFill>
          <a:blip r:embed="rId3">
            <a:alphaModFix/>
          </a:blip>
          <a:stretch>
            <a:fillRect/>
          </a:stretch>
        </p:blipFill>
        <p:spPr>
          <a:xfrm>
            <a:off x="3724275" y="390550"/>
            <a:ext cx="5219700" cy="2019300"/>
          </a:xfrm>
          <a:prstGeom prst="rect">
            <a:avLst/>
          </a:prstGeom>
          <a:noFill/>
          <a:ln>
            <a:noFill/>
          </a:ln>
          <a:effectLst>
            <a:outerShdw blurRad="57150" rotWithShape="0" algn="bl" dir="5400000" dist="19050">
              <a:srgbClr val="000000">
                <a:alpha val="50000"/>
              </a:srgbClr>
            </a:outerShdw>
          </a:effectLst>
        </p:spPr>
      </p:pic>
      <p:sp>
        <p:nvSpPr>
          <p:cNvPr id="616" name="Google Shape;616;p110"/>
          <p:cNvSpPr txBox="1"/>
          <p:nvPr/>
        </p:nvSpPr>
        <p:spPr>
          <a:xfrm>
            <a:off x="656875" y="3402725"/>
            <a:ext cx="2776200" cy="4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450">
                <a:latin typeface="DM Sans"/>
                <a:ea typeface="DM Sans"/>
                <a:cs typeface="DM Sans"/>
                <a:sym typeface="DM Sans"/>
              </a:rPr>
              <a:t>Obtengo</a:t>
            </a:r>
            <a:r>
              <a:rPr lang="en-GB" sz="1450">
                <a:latin typeface="DM Sans"/>
                <a:ea typeface="DM Sans"/>
                <a:cs typeface="DM Sans"/>
                <a:sym typeface="DM Sans"/>
              </a:rPr>
              <a:t>...</a:t>
            </a:r>
            <a:endParaRPr sz="1450">
              <a:latin typeface="DM Sans"/>
              <a:ea typeface="DM Sans"/>
              <a:cs typeface="DM Sans"/>
              <a:sym typeface="DM Sans"/>
            </a:endParaRPr>
          </a:p>
        </p:txBody>
      </p:sp>
      <p:pic>
        <p:nvPicPr>
          <p:cNvPr id="617" name="Google Shape;617;p110"/>
          <p:cNvPicPr preferRelativeResize="0"/>
          <p:nvPr/>
        </p:nvPicPr>
        <p:blipFill>
          <a:blip r:embed="rId4">
            <a:alphaModFix/>
          </a:blip>
          <a:stretch>
            <a:fillRect/>
          </a:stretch>
        </p:blipFill>
        <p:spPr>
          <a:xfrm>
            <a:off x="3705225" y="2859875"/>
            <a:ext cx="5257800" cy="1485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111"/>
          <p:cNvGrpSpPr/>
          <p:nvPr/>
        </p:nvGrpSpPr>
        <p:grpSpPr>
          <a:xfrm>
            <a:off x="4202556" y="994173"/>
            <a:ext cx="738900" cy="738900"/>
            <a:chOff x="974706" y="2467173"/>
            <a:chExt cx="738900" cy="738900"/>
          </a:xfrm>
        </p:grpSpPr>
        <p:sp>
          <p:nvSpPr>
            <p:cNvPr id="623" name="Google Shape;623;p11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11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5" name="Google Shape;625;p111"/>
          <p:cNvSpPr txBox="1"/>
          <p:nvPr/>
        </p:nvSpPr>
        <p:spPr>
          <a:xfrm>
            <a:off x="1120350" y="2035100"/>
            <a:ext cx="69033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800">
                <a:solidFill>
                  <a:schemeClr val="dk1"/>
                </a:solidFill>
                <a:latin typeface="DM Sans"/>
                <a:ea typeface="DM Sans"/>
                <a:cs typeface="DM Sans"/>
                <a:sym typeface="DM Sans"/>
              </a:rPr>
              <a:t>Crear un algoritmo JS Simple</a:t>
            </a:r>
            <a:endParaRPr b="1" sz="3800">
              <a:solidFill>
                <a:schemeClr val="dk1"/>
              </a:solidFill>
              <a:highlight>
                <a:srgbClr val="EAFF6A"/>
              </a:highlight>
              <a:latin typeface="DM Sans"/>
              <a:ea typeface="DM Sans"/>
              <a:cs typeface="DM Sans"/>
              <a:sym typeface="DM Sans"/>
            </a:endParaRPr>
          </a:p>
        </p:txBody>
      </p:sp>
      <p:sp>
        <p:nvSpPr>
          <p:cNvPr id="626" name="Google Shape;626;p111"/>
          <p:cNvSpPr txBox="1"/>
          <p:nvPr/>
        </p:nvSpPr>
        <p:spPr>
          <a:xfrm>
            <a:off x="987300" y="39234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83AEFB"/>
                </a:solidFill>
                <a:latin typeface="DM Sans"/>
                <a:ea typeface="DM Sans"/>
                <a:cs typeface="DM Sans"/>
                <a:sym typeface="DM Sans"/>
              </a:rPr>
              <a:t>Duración: </a:t>
            </a:r>
            <a:r>
              <a:rPr b="1" lang="en-GB" sz="2000">
                <a:solidFill>
                  <a:srgbClr val="83AEFB"/>
                </a:solidFill>
                <a:latin typeface="DM Sans"/>
                <a:ea typeface="DM Sans"/>
                <a:cs typeface="DM Sans"/>
                <a:sym typeface="DM Sans"/>
              </a:rPr>
              <a:t>25/30 minutos</a:t>
            </a:r>
            <a:endParaRPr b="1" sz="2000">
              <a:solidFill>
                <a:srgbClr val="83AEFB"/>
              </a:solidFill>
              <a:latin typeface="DM Sans"/>
              <a:ea typeface="DM Sans"/>
              <a:cs typeface="DM Sans"/>
              <a:sym typeface="DM Sans"/>
            </a:endParaRPr>
          </a:p>
        </p:txBody>
      </p:sp>
      <p:sp>
        <p:nvSpPr>
          <p:cNvPr id="627" name="Google Shape;627;p111"/>
          <p:cNvSpPr txBox="1"/>
          <p:nvPr/>
        </p:nvSpPr>
        <p:spPr>
          <a:xfrm>
            <a:off x="987300" y="2746088"/>
            <a:ext cx="7169400" cy="1149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GB" sz="1900">
                <a:solidFill>
                  <a:srgbClr val="999999"/>
                </a:solidFill>
                <a:highlight>
                  <a:schemeClr val="lt1"/>
                </a:highlight>
                <a:latin typeface="DM Sans"/>
                <a:ea typeface="DM Sans"/>
                <a:cs typeface="DM Sans"/>
                <a:sym typeface="DM Sans"/>
              </a:rPr>
              <a:t>Crea un script en JS que le solicite al usuario ingresar mínimo 1 dato y luego, mediante JavaScript, realiza operaciones sobre los mismos.</a:t>
            </a:r>
            <a:endParaRPr sz="1900">
              <a:solidFill>
                <a:srgbClr val="999999"/>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112"/>
          <p:cNvGrpSpPr/>
          <p:nvPr/>
        </p:nvGrpSpPr>
        <p:grpSpPr>
          <a:xfrm>
            <a:off x="457347" y="468297"/>
            <a:ext cx="431074" cy="431074"/>
            <a:chOff x="974706" y="2467173"/>
            <a:chExt cx="738900" cy="738900"/>
          </a:xfrm>
        </p:grpSpPr>
        <p:sp>
          <p:nvSpPr>
            <p:cNvPr id="633" name="Google Shape;633;p11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11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5" name="Google Shape;635;p112"/>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Crear un algoritmo JS Simple</a:t>
            </a:r>
            <a:endParaRPr b="1" sz="4000">
              <a:solidFill>
                <a:schemeClr val="dk1"/>
              </a:solidFill>
              <a:latin typeface="DM Sans"/>
              <a:ea typeface="DM Sans"/>
              <a:cs typeface="DM Sans"/>
              <a:sym typeface="DM Sans"/>
            </a:endParaRPr>
          </a:p>
        </p:txBody>
      </p:sp>
      <p:pic>
        <p:nvPicPr>
          <p:cNvPr id="636" name="Google Shape;636;p11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37" name="Google Shape;637;p112"/>
          <p:cNvSpPr txBox="1"/>
          <p:nvPr/>
        </p:nvSpPr>
        <p:spPr>
          <a:xfrm>
            <a:off x="561900" y="2374750"/>
            <a:ext cx="8027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dk1"/>
                </a:solidFill>
                <a:latin typeface="DM Sans"/>
                <a:ea typeface="DM Sans"/>
                <a:cs typeface="DM Sans"/>
                <a:sym typeface="DM Sans"/>
              </a:rPr>
              <a:t>Consigna: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n-GB" sz="1350">
                <a:solidFill>
                  <a:schemeClr val="dk1"/>
                </a:solidFill>
                <a:latin typeface="DM Sans"/>
                <a:ea typeface="DM Sans"/>
                <a:cs typeface="DM Sans"/>
                <a:sym typeface="DM Sans"/>
              </a:rPr>
              <a:t>Crea un script en JS que le solicite al usuario ingresar mínimo 1(un) dato.</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n-GB" sz="1350">
                <a:solidFill>
                  <a:schemeClr val="dk1"/>
                </a:solidFill>
                <a:latin typeface="DM Sans"/>
                <a:ea typeface="DM Sans"/>
                <a:cs typeface="DM Sans"/>
                <a:sym typeface="DM Sans"/>
              </a:rPr>
              <a:t>Luego, con JavaScript, realiza operaciones matemáticas o de concatenación sobre las entradas teniendo en cuenta el tipo de dato. Al finalizar mostrar el resultados con alert() o console.log()</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n-GB" sz="1350">
                <a:solidFill>
                  <a:schemeClr val="dk1"/>
                </a:solidFill>
                <a:latin typeface="DM Sans"/>
                <a:ea typeface="DM Sans"/>
                <a:cs typeface="DM Sans"/>
                <a:sym typeface="DM Sans"/>
              </a:rPr>
              <a:t>Formato: </a:t>
            </a:r>
            <a:br>
              <a:rPr lang="en-GB" sz="1350">
                <a:solidFill>
                  <a:schemeClr val="dk1"/>
                </a:solidFill>
                <a:latin typeface="DM Sans"/>
                <a:ea typeface="DM Sans"/>
                <a:cs typeface="DM Sans"/>
                <a:sym typeface="DM Sans"/>
              </a:rPr>
            </a:br>
            <a:r>
              <a:rPr lang="en-GB" sz="1350">
                <a:solidFill>
                  <a:schemeClr val="dk1"/>
                </a:solidFill>
                <a:latin typeface="DM Sans"/>
                <a:ea typeface="DM Sans"/>
                <a:cs typeface="DM Sans"/>
                <a:sym typeface="DM Sans"/>
              </a:rPr>
              <a:t>Código fuente en archivo JavaScript, formato </a:t>
            </a:r>
            <a:r>
              <a:rPr i="1" lang="en-GB" sz="1350">
                <a:solidFill>
                  <a:schemeClr val="dk1"/>
                </a:solidFill>
                <a:latin typeface="DM Sans"/>
                <a:ea typeface="DM Sans"/>
                <a:cs typeface="DM Sans"/>
                <a:sym typeface="DM Sans"/>
              </a:rPr>
              <a:t>.js</a:t>
            </a:r>
            <a:r>
              <a:rPr lang="en-GB" sz="1350">
                <a:solidFill>
                  <a:schemeClr val="dk1"/>
                </a:solidFill>
                <a:latin typeface="DM Sans"/>
                <a:ea typeface="DM Sans"/>
                <a:cs typeface="DM Sans"/>
                <a:sym typeface="DM Sans"/>
              </a:rPr>
              <a:t>, vinculado al archivo HTML correspondiente</a:t>
            </a:r>
            <a:endParaRPr sz="1350">
              <a:solidFill>
                <a:schemeClr val="dk1"/>
              </a:solidFill>
              <a:latin typeface="DM Sans"/>
              <a:ea typeface="DM Sans"/>
              <a:cs typeface="DM Sans"/>
              <a:sym typeface="DM Sans"/>
            </a:endParaRPr>
          </a:p>
        </p:txBody>
      </p:sp>
      <p:sp>
        <p:nvSpPr>
          <p:cNvPr id="638" name="Google Shape;638;p11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grpSp>
        <p:nvGrpSpPr>
          <p:cNvPr id="643" name="Google Shape;643;p113"/>
          <p:cNvGrpSpPr/>
          <p:nvPr/>
        </p:nvGrpSpPr>
        <p:grpSpPr>
          <a:xfrm>
            <a:off x="457347" y="468297"/>
            <a:ext cx="431074" cy="431074"/>
            <a:chOff x="974706" y="2467173"/>
            <a:chExt cx="738900" cy="738900"/>
          </a:xfrm>
        </p:grpSpPr>
        <p:sp>
          <p:nvSpPr>
            <p:cNvPr id="644" name="Google Shape;644;p11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11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46" name="Google Shape;646;p113"/>
          <p:cNvSpPr txBox="1"/>
          <p:nvPr/>
        </p:nvSpPr>
        <p:spPr>
          <a:xfrm>
            <a:off x="457350" y="98260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Crear un algoritmo JS Simple</a:t>
            </a:r>
            <a:endParaRPr b="1" sz="4000">
              <a:solidFill>
                <a:schemeClr val="dk1"/>
              </a:solidFill>
              <a:latin typeface="DM Sans"/>
              <a:ea typeface="DM Sans"/>
              <a:cs typeface="DM Sans"/>
              <a:sym typeface="DM Sans"/>
            </a:endParaRPr>
          </a:p>
        </p:txBody>
      </p:sp>
      <p:pic>
        <p:nvPicPr>
          <p:cNvPr id="647" name="Google Shape;647;p11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8" name="Google Shape;648;p113"/>
          <p:cNvSpPr txBox="1"/>
          <p:nvPr/>
        </p:nvSpPr>
        <p:spPr>
          <a:xfrm>
            <a:off x="583200" y="2275600"/>
            <a:ext cx="7977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dk1"/>
                </a:solidFill>
                <a:latin typeface="DM Sans"/>
                <a:ea typeface="DM Sans"/>
                <a:cs typeface="DM Sans"/>
                <a:sym typeface="DM Sans"/>
              </a:rPr>
              <a:t>Sugerencia: </a:t>
            </a:r>
            <a:endParaRPr b="1" sz="1350">
              <a:solidFill>
                <a:schemeClr val="dk1"/>
              </a:solidFill>
              <a:latin typeface="DM Sans"/>
              <a:ea typeface="DM Sans"/>
              <a:cs typeface="DM Sans"/>
              <a:sym typeface="DM Sans"/>
            </a:endParaRPr>
          </a:p>
          <a:p>
            <a:pPr indent="0" lvl="0" marL="0" rtl="0" algn="just">
              <a:spcBef>
                <a:spcPts val="0"/>
              </a:spcBef>
              <a:spcAft>
                <a:spcPts val="0"/>
              </a:spcAft>
              <a:buNone/>
            </a:pPr>
            <a:r>
              <a:rPr lang="en-GB" sz="1350">
                <a:solidFill>
                  <a:schemeClr val="dk1"/>
                </a:solidFill>
                <a:latin typeface="DM Sans"/>
                <a:ea typeface="DM Sans"/>
                <a:cs typeface="DM Sans"/>
                <a:sym typeface="DM Sans"/>
              </a:rPr>
              <a:t>Usamos prompt() para solicitar datos al usuario y console.log() o alert() para mostrar el resultado de las operaciones realizadas con esos datos. Si vas a sumar una entrada, tené en cuenta que tenés que parsearla antes. Usando parseInt() o parseFloat() </a:t>
            </a:r>
            <a:endParaRPr sz="1350">
              <a:solidFill>
                <a:schemeClr val="dk1"/>
              </a:solidFill>
              <a:latin typeface="DM Sans"/>
              <a:ea typeface="DM Sans"/>
              <a:cs typeface="DM Sans"/>
              <a:sym typeface="DM Sans"/>
            </a:endParaRPr>
          </a:p>
          <a:p>
            <a:pPr indent="0" lvl="0" marL="0" rtl="0" algn="just">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n-GB" sz="1350">
                <a:solidFill>
                  <a:schemeClr val="dk1"/>
                </a:solidFill>
                <a:latin typeface="DM Sans"/>
                <a:ea typeface="DM Sans"/>
                <a:cs typeface="DM Sans"/>
                <a:sym typeface="DM Sans"/>
              </a:rPr>
              <a:t>Ejemplos: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Pedir nombre mediante prompt y mostrarlo en consola junto con algún texto de saludo. Ejemplo:  ¡Hola, Juan!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Pedir un número mediante prompt, parsearlo, sumarlo a otro que se encuentre almacenado en una variable y luego mostrar el resultado en consola.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Pedir un texto mediante prompt, luego otro, concatenarlos y mostrarlo en un alerta.</a:t>
            </a:r>
            <a:endParaRPr sz="1350">
              <a:solidFill>
                <a:schemeClr val="dk1"/>
              </a:solidFill>
              <a:latin typeface="DM Sans"/>
              <a:ea typeface="DM Sans"/>
              <a:cs typeface="DM Sans"/>
              <a:sym typeface="DM Sans"/>
            </a:endParaRPr>
          </a:p>
        </p:txBody>
      </p:sp>
      <p:sp>
        <p:nvSpPr>
          <p:cNvPr id="649" name="Google Shape;649;p11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69"/>
          <p:cNvSpPr txBox="1"/>
          <p:nvPr/>
        </p:nvSpPr>
        <p:spPr>
          <a:xfrm>
            <a:off x="2275275" y="1925250"/>
            <a:ext cx="54720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Lo que debes saber</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antes de empezar</a:t>
            </a:r>
            <a:endParaRPr b="1" sz="4000">
              <a:solidFill>
                <a:srgbClr val="EAFF6A"/>
              </a:solidFill>
              <a:latin typeface="DM Sans"/>
              <a:ea typeface="DM Sans"/>
              <a:cs typeface="DM Sans"/>
              <a:sym typeface="DM Sans"/>
            </a:endParaRPr>
          </a:p>
        </p:txBody>
      </p:sp>
      <p:grpSp>
        <p:nvGrpSpPr>
          <p:cNvPr id="238" name="Google Shape;238;p69"/>
          <p:cNvGrpSpPr/>
          <p:nvPr/>
        </p:nvGrpSpPr>
        <p:grpSpPr>
          <a:xfrm>
            <a:off x="1396726" y="2202288"/>
            <a:ext cx="738900" cy="738910"/>
            <a:chOff x="4202551" y="710825"/>
            <a:chExt cx="738900" cy="738910"/>
          </a:xfrm>
        </p:grpSpPr>
        <p:sp>
          <p:nvSpPr>
            <p:cNvPr id="239" name="Google Shape;239;p69"/>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9"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Completa esta clase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con los siguientes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n-GB" sz="3500">
                <a:solidFill>
                  <a:schemeClr val="dk1"/>
                </a:solidFill>
                <a:highlight>
                  <a:srgbClr val="EAFF6A"/>
                </a:highlight>
                <a:latin typeface="DM Sans"/>
                <a:ea typeface="DM Sans"/>
                <a:cs typeface="DM Sans"/>
                <a:sym typeface="DM Sans"/>
              </a:rPr>
              <a:t>CoderTips</a:t>
            </a:r>
            <a:endParaRPr b="1" sz="3500">
              <a:solidFill>
                <a:schemeClr val="dk1"/>
              </a:solidFill>
              <a:highlight>
                <a:srgbClr val="EAFF6A"/>
              </a:highlight>
              <a:latin typeface="DM Sans"/>
              <a:ea typeface="DM Sans"/>
              <a:cs typeface="DM Sans"/>
              <a:sym typeface="DM Sans"/>
            </a:endParaRPr>
          </a:p>
        </p:txBody>
      </p:sp>
      <p:grpSp>
        <p:nvGrpSpPr>
          <p:cNvPr id="660" name="Google Shape;660;p115"/>
          <p:cNvGrpSpPr/>
          <p:nvPr/>
        </p:nvGrpSpPr>
        <p:grpSpPr>
          <a:xfrm>
            <a:off x="4202550" y="994173"/>
            <a:ext cx="738900" cy="738900"/>
            <a:chOff x="4202550" y="994173"/>
            <a:chExt cx="738900" cy="738900"/>
          </a:xfrm>
        </p:grpSpPr>
        <p:sp>
          <p:nvSpPr>
            <p:cNvPr id="661" name="Google Shape;661;p11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62" name="Google Shape;662;p115"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Videos y Podcasts</a:t>
            </a:r>
            <a:endParaRPr b="1" sz="4000">
              <a:solidFill>
                <a:schemeClr val="dk1"/>
              </a:solidFill>
              <a:latin typeface="DM Sans"/>
              <a:ea typeface="DM Sans"/>
              <a:cs typeface="DM Sans"/>
              <a:sym typeface="DM Sans"/>
            </a:endParaRPr>
          </a:p>
        </p:txBody>
      </p:sp>
      <p:grpSp>
        <p:nvGrpSpPr>
          <p:cNvPr id="668" name="Google Shape;668;p116"/>
          <p:cNvGrpSpPr/>
          <p:nvPr/>
        </p:nvGrpSpPr>
        <p:grpSpPr>
          <a:xfrm>
            <a:off x="457358" y="468285"/>
            <a:ext cx="431074" cy="431074"/>
            <a:chOff x="4202550" y="994173"/>
            <a:chExt cx="738900" cy="738900"/>
          </a:xfrm>
        </p:grpSpPr>
        <p:sp>
          <p:nvSpPr>
            <p:cNvPr id="669" name="Google Shape;669;p11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0" name="Google Shape;670;p116"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671" name="Google Shape;671;p11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CODERTIPS</a:t>
            </a:r>
            <a:endParaRPr>
              <a:latin typeface="DM Sans"/>
              <a:ea typeface="DM Sans"/>
              <a:cs typeface="DM Sans"/>
              <a:sym typeface="DM Sans"/>
            </a:endParaRPr>
          </a:p>
        </p:txBody>
      </p:sp>
      <p:sp>
        <p:nvSpPr>
          <p:cNvPr id="672" name="Google Shape;672;p116"/>
          <p:cNvSpPr txBox="1"/>
          <p:nvPr/>
        </p:nvSpPr>
        <p:spPr>
          <a:xfrm>
            <a:off x="457350" y="1774500"/>
            <a:ext cx="7890000" cy="280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n-GB" sz="1350" u="sng">
                <a:solidFill>
                  <a:srgbClr val="83AEFB"/>
                </a:solidFill>
                <a:latin typeface="DM Sans"/>
                <a:ea typeface="DM Sans"/>
                <a:cs typeface="DM Sans"/>
                <a:sym typeface="DM Sans"/>
                <a:hlinkClick r:id="rId4">
                  <a:extLst>
                    <a:ext uri="{A12FA001-AC4F-418D-AE19-62706E023703}">
                      <ahyp:hlinkClr val="tx"/>
                    </a:ext>
                  </a:extLst>
                </a:hlinkClick>
              </a:rPr>
              <a:t>Aprende Programación Web y construye el futuro de nuestra humanidad</a:t>
            </a:r>
            <a:r>
              <a:rPr lang="en-GB">
                <a:solidFill>
                  <a:schemeClr val="dk1"/>
                </a:solidFill>
                <a:latin typeface="Helvetica Neue Light"/>
                <a:ea typeface="Helvetica Neue Light"/>
                <a:cs typeface="Helvetica Neue Light"/>
                <a:sym typeface="Helvetica Neue Light"/>
              </a:rPr>
              <a:t> </a:t>
            </a:r>
            <a:r>
              <a:rPr lang="en-GB">
                <a:solidFill>
                  <a:srgbClr val="999999"/>
                </a:solidFill>
                <a:latin typeface="Helvetica Neue Light"/>
                <a:ea typeface="Helvetica Neue Light"/>
                <a:cs typeface="Helvetica Neue Light"/>
                <a:sym typeface="Helvetica Neue Light"/>
              </a:rPr>
              <a:t>|</a:t>
            </a:r>
            <a:r>
              <a:rPr b="1" lang="en-GB">
                <a:solidFill>
                  <a:srgbClr val="999999"/>
                </a:solidFill>
                <a:latin typeface="Helvetica Neue"/>
                <a:ea typeface="Helvetica Neue"/>
                <a:cs typeface="Helvetica Neue"/>
                <a:sym typeface="Helvetica Neue"/>
              </a:rPr>
              <a:t> </a:t>
            </a:r>
            <a:r>
              <a:rPr b="1" lang="en-GB" sz="1350">
                <a:solidFill>
                  <a:srgbClr val="999999"/>
                </a:solidFill>
                <a:latin typeface="DM Sans"/>
                <a:ea typeface="DM Sans"/>
                <a:cs typeface="DM Sans"/>
                <a:sym typeface="DM Sans"/>
              </a:rPr>
              <a:t>Coderhouse  </a:t>
            </a:r>
            <a:endParaRPr b="1" sz="1350" u="sng">
              <a:solidFill>
                <a:srgbClr val="999999"/>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n-GB" sz="1350" u="sng">
                <a:solidFill>
                  <a:srgbClr val="83AEFB"/>
                </a:solidFill>
                <a:latin typeface="DM Sans"/>
                <a:ea typeface="DM Sans"/>
                <a:cs typeface="DM Sans"/>
                <a:sym typeface="DM Sans"/>
                <a:hlinkClick r:id="rId5">
                  <a:extLst>
                    <a:ext uri="{A12FA001-AC4F-418D-AE19-62706E023703}">
                      <ahyp:hlinkClr val="tx"/>
                    </a:ext>
                  </a:extLst>
                </a:hlinkClick>
              </a:rPr>
              <a:t>Desarrollo freelance</a:t>
            </a:r>
            <a:r>
              <a:rPr b="1" i="1"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r>
              <a:rPr b="1" lang="en-GB" sz="1350">
                <a:solidFill>
                  <a:srgbClr val="999999"/>
                </a:solidFill>
                <a:latin typeface="DM Sans"/>
                <a:ea typeface="DM Sans"/>
                <a:cs typeface="DM Sans"/>
                <a:sym typeface="DM Sans"/>
              </a:rPr>
              <a:t>Coderhouse </a:t>
            </a:r>
            <a:endParaRPr b="1"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n-GB" sz="1350" u="sng">
                <a:solidFill>
                  <a:srgbClr val="83AEFB"/>
                </a:solidFill>
                <a:latin typeface="DM Sans"/>
                <a:ea typeface="DM Sans"/>
                <a:cs typeface="DM Sans"/>
                <a:sym typeface="DM Sans"/>
                <a:hlinkClick r:id="rId6">
                  <a:extLst>
                    <a:ext uri="{A12FA001-AC4F-418D-AE19-62706E023703}">
                      <ahyp:hlinkClr val="tx"/>
                    </a:ext>
                  </a:extLst>
                </a:hlinkClick>
              </a:rPr>
              <a:t>Desarrollo profesional</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r>
              <a:rPr b="1" lang="en-GB" sz="1350">
                <a:solidFill>
                  <a:srgbClr val="999999"/>
                </a:solidFill>
                <a:latin typeface="DM Sans"/>
                <a:ea typeface="DM Sans"/>
                <a:cs typeface="DM Sans"/>
                <a:sym typeface="DM Sans"/>
              </a:rPr>
              <a:t>Coderhouse</a:t>
            </a:r>
            <a:r>
              <a:rPr b="1" lang="en-GB">
                <a:solidFill>
                  <a:srgbClr val="999999"/>
                </a:solidFill>
                <a:latin typeface="Helvetica Neue"/>
                <a:ea typeface="Helvetica Neue"/>
                <a:cs typeface="Helvetica Neue"/>
                <a:sym typeface="Helvetica Neue"/>
              </a:rPr>
              <a:t> </a:t>
            </a:r>
            <a:endParaRPr sz="1350" u="sng">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n-GB" sz="1350" u="sng">
                <a:solidFill>
                  <a:srgbClr val="83AEFB"/>
                </a:solidFill>
                <a:latin typeface="DM Sans"/>
                <a:ea typeface="DM Sans"/>
                <a:cs typeface="DM Sans"/>
                <a:sym typeface="DM Sans"/>
                <a:hlinkClick r:id="rId7">
                  <a:extLst>
                    <a:ext uri="{A12FA001-AC4F-418D-AE19-62706E023703}">
                      <ahyp:hlinkClr val="tx"/>
                    </a:ext>
                  </a:extLst>
                </a:hlinkClick>
              </a:rPr>
              <a:t>CoderNews</a:t>
            </a:r>
            <a:r>
              <a:rPr lang="en-GB" sz="1350">
                <a:solidFill>
                  <a:srgbClr val="83AEFB"/>
                </a:solidFill>
                <a:latin typeface="DM Sans"/>
                <a:ea typeface="DM Sans"/>
                <a:cs typeface="DM Sans"/>
                <a:sym typeface="DM Sans"/>
              </a:rPr>
              <a:t> </a:t>
            </a:r>
            <a:r>
              <a:rPr lang="en-GB" sz="1350">
                <a:solidFill>
                  <a:srgbClr val="999999"/>
                </a:solidFill>
                <a:latin typeface="DM Sans"/>
                <a:ea typeface="DM Sans"/>
                <a:cs typeface="DM Sans"/>
                <a:sym typeface="DM Sans"/>
              </a:rPr>
              <a:t>| </a:t>
            </a:r>
            <a:r>
              <a:rPr b="1" lang="en-GB" sz="1350">
                <a:solidFill>
                  <a:srgbClr val="999999"/>
                </a:solidFill>
                <a:latin typeface="DM Sans"/>
                <a:ea typeface="DM Sans"/>
                <a:cs typeface="DM Sans"/>
                <a:sym typeface="DM Sans"/>
              </a:rPr>
              <a:t>Coderhouse </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n-GB" sz="1350" u="sng">
                <a:solidFill>
                  <a:srgbClr val="83AEFB"/>
                </a:solidFill>
                <a:latin typeface="DM Sans"/>
                <a:ea typeface="DM Sans"/>
                <a:cs typeface="DM Sans"/>
                <a:sym typeface="DM Sans"/>
                <a:hlinkClick r:id="rId8">
                  <a:extLst>
                    <a:ext uri="{A12FA001-AC4F-418D-AE19-62706E023703}">
                      <ahyp:hlinkClr val="tx"/>
                    </a:ext>
                  </a:extLst>
                </a:hlinkClick>
              </a:rPr>
              <a:t>Serie de Branding</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r>
              <a:rPr b="1" lang="en-GB" sz="1350">
                <a:solidFill>
                  <a:srgbClr val="999999"/>
                </a:solidFill>
                <a:latin typeface="DM Sans"/>
                <a:ea typeface="DM Sans"/>
                <a:cs typeface="DM Sans"/>
                <a:sym typeface="DM Sans"/>
              </a:rPr>
              <a:t>Coderhouse  </a:t>
            </a:r>
            <a:endParaRPr sz="1350" u="sng">
              <a:solidFill>
                <a:srgbClr val="999999"/>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n-GB" sz="1350" u="sng">
                <a:solidFill>
                  <a:srgbClr val="83AEFB"/>
                </a:solidFill>
                <a:latin typeface="DM Sans"/>
                <a:ea typeface="DM Sans"/>
                <a:cs typeface="DM Sans"/>
                <a:sym typeface="DM Sans"/>
                <a:hlinkClick r:id="rId9">
                  <a:extLst>
                    <a:ext uri="{A12FA001-AC4F-418D-AE19-62706E023703}">
                      <ahyp:hlinkClr val="tx"/>
                    </a:ext>
                  </a:extLst>
                </a:hlinkClick>
              </a:rPr>
              <a:t>Serie para Emprendedores</a:t>
            </a:r>
            <a:r>
              <a:rPr b="1" i="1"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r>
              <a:rPr b="1" lang="en-GB" sz="1350">
                <a:solidFill>
                  <a:srgbClr val="999999"/>
                </a:solidFill>
                <a:latin typeface="DM Sans"/>
                <a:ea typeface="DM Sans"/>
                <a:cs typeface="DM Sans"/>
                <a:sym typeface="DM Sans"/>
              </a:rPr>
              <a:t>Coderhouse </a:t>
            </a:r>
            <a:r>
              <a:rPr lang="en-GB" sz="1350" u="sng">
                <a:solidFill>
                  <a:srgbClr val="83AEFB"/>
                </a:solidFill>
                <a:latin typeface="DM Sans"/>
                <a:ea typeface="DM Sans"/>
                <a:cs typeface="DM Sans"/>
                <a:sym typeface="DM Sans"/>
                <a:hlinkClick r:id="rId10">
                  <a:extLst>
                    <a:ext uri="{A12FA001-AC4F-418D-AE19-62706E023703}">
                      <ahyp:hlinkClr val="tx"/>
                    </a:ext>
                  </a:extLst>
                </a:hlinkClick>
              </a:rPr>
              <a:t>Serie Aprende a Usar TikTok</a:t>
            </a:r>
            <a:r>
              <a:rPr lang="en-GB" sz="1350">
                <a:solidFill>
                  <a:srgbClr val="83AEFB"/>
                </a:solidFill>
                <a:latin typeface="DM Sans"/>
                <a:ea typeface="DM Sans"/>
                <a:cs typeface="DM Sans"/>
                <a:sym typeface="DM Sans"/>
              </a:rPr>
              <a:t> </a:t>
            </a:r>
            <a:r>
              <a:rPr lang="en-GB" sz="1350">
                <a:solidFill>
                  <a:srgbClr val="999999"/>
                </a:solidFill>
                <a:latin typeface="DM Sans"/>
                <a:ea typeface="DM Sans"/>
                <a:cs typeface="DM Sans"/>
                <a:sym typeface="DM Sans"/>
              </a:rPr>
              <a:t>| </a:t>
            </a:r>
            <a:r>
              <a:rPr b="1" lang="en-GB" sz="1350">
                <a:solidFill>
                  <a:srgbClr val="999999"/>
                </a:solidFill>
                <a:latin typeface="DM Sans"/>
                <a:ea typeface="DM Sans"/>
                <a:cs typeface="DM Sans"/>
                <a:sym typeface="DM Sans"/>
              </a:rPr>
              <a:t>Coderhouse </a:t>
            </a:r>
            <a:endParaRPr sz="1350" u="sng">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n-GB" sz="1350" u="sng">
                <a:solidFill>
                  <a:srgbClr val="83AEFB"/>
                </a:solidFill>
                <a:latin typeface="DM Sans"/>
                <a:ea typeface="DM Sans"/>
                <a:cs typeface="DM Sans"/>
                <a:sym typeface="DM Sans"/>
                <a:hlinkClick r:id="rId11">
                  <a:extLst>
                    <a:ext uri="{A12FA001-AC4F-418D-AE19-62706E023703}">
                      <ahyp:hlinkClr val="tx"/>
                    </a:ext>
                  </a:extLst>
                </a:hlinkClick>
              </a:rPr>
              <a:t>Serie Finanzas Personales</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r>
              <a:rPr b="1" lang="en-GB" sz="1350">
                <a:solidFill>
                  <a:srgbClr val="999999"/>
                </a:solidFill>
                <a:latin typeface="DM Sans"/>
                <a:ea typeface="DM Sans"/>
                <a:cs typeface="DM Sans"/>
                <a:sym typeface="DM Sans"/>
              </a:rPr>
              <a:t>Coderhouse</a:t>
            </a:r>
            <a:r>
              <a:rPr b="1" i="1" lang="en-GB" sz="1350">
                <a:solidFill>
                  <a:schemeClr val="dk1"/>
                </a:solidFill>
                <a:latin typeface="DM Sans"/>
                <a:ea typeface="DM Sans"/>
                <a:cs typeface="DM Sans"/>
                <a:sym typeface="DM Sans"/>
              </a:rPr>
              <a:t> </a:t>
            </a:r>
            <a:endParaRPr b="1" sz="1350">
              <a:solidFill>
                <a:schemeClr val="dk1"/>
              </a:solidFill>
              <a:latin typeface="DM Sans"/>
              <a:ea typeface="DM Sans"/>
              <a:cs typeface="DM Sans"/>
              <a:sym typeface="DM Sans"/>
            </a:endParaRPr>
          </a:p>
          <a:p>
            <a:pPr indent="-314325" lvl="0" marL="457200" rtl="0" algn="l">
              <a:lnSpc>
                <a:spcPct val="115000"/>
              </a:lnSpc>
              <a:spcBef>
                <a:spcPts val="1000"/>
              </a:spcBef>
              <a:spcAft>
                <a:spcPts val="1000"/>
              </a:spcAft>
              <a:buClr>
                <a:srgbClr val="EA90FF"/>
              </a:buClr>
              <a:buSzPts val="1350"/>
              <a:buFont typeface="DM Sans"/>
              <a:buChar char="✓"/>
            </a:pPr>
            <a:r>
              <a:rPr lang="en-GB" sz="1350" u="sng">
                <a:solidFill>
                  <a:srgbClr val="83AEFB"/>
                </a:solidFill>
                <a:latin typeface="DM Sans"/>
                <a:ea typeface="DM Sans"/>
                <a:cs typeface="DM Sans"/>
                <a:sym typeface="DM Sans"/>
                <a:hlinkClick r:id="rId12">
                  <a:extLst>
                    <a:ext uri="{A12FA001-AC4F-418D-AE19-62706E023703}">
                      <ahyp:hlinkClr val="tx"/>
                    </a:ext>
                  </a:extLst>
                </a:hlinkClick>
              </a:rPr>
              <a:t>CoderConf</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r>
              <a:rPr b="1" lang="en-GB" sz="1350">
                <a:solidFill>
                  <a:srgbClr val="999999"/>
                </a:solidFill>
                <a:latin typeface="DM Sans"/>
                <a:ea typeface="DM Sans"/>
                <a:cs typeface="DM Sans"/>
                <a:sym typeface="DM Sans"/>
              </a:rPr>
              <a:t>Coderhouse</a:t>
            </a:r>
            <a:r>
              <a:rPr b="1" lang="en-GB" sz="1350">
                <a:solidFill>
                  <a:schemeClr val="dk1"/>
                </a:solidFill>
                <a:highlight>
                  <a:srgbClr val="999999"/>
                </a:highlight>
                <a:latin typeface="DM Sans"/>
                <a:ea typeface="DM Sans"/>
                <a:cs typeface="DM Sans"/>
                <a:sym typeface="DM Sans"/>
              </a:rPr>
              <a:t> </a:t>
            </a:r>
            <a:endParaRPr b="1" sz="1350">
              <a:solidFill>
                <a:srgbClr val="999999"/>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pSp>
        <p:nvGrpSpPr>
          <p:cNvPr id="677" name="Google Shape;677;p117"/>
          <p:cNvGrpSpPr/>
          <p:nvPr/>
        </p:nvGrpSpPr>
        <p:grpSpPr>
          <a:xfrm>
            <a:off x="473370" y="619431"/>
            <a:ext cx="738905" cy="738905"/>
            <a:chOff x="575612" y="1950748"/>
            <a:chExt cx="431100" cy="431100"/>
          </a:xfrm>
        </p:grpSpPr>
        <p:sp>
          <p:nvSpPr>
            <p:cNvPr id="678" name="Google Shape;678;p11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11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80" name="Google Shape;680;p11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681" name="Google Shape;681;p117"/>
          <p:cNvSpPr txBox="1"/>
          <p:nvPr/>
        </p:nvSpPr>
        <p:spPr>
          <a:xfrm>
            <a:off x="473350" y="1626100"/>
            <a:ext cx="7169400" cy="3216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2000"/>
              <a:buFont typeface="Arial"/>
              <a:buNone/>
            </a:pPr>
            <a:r>
              <a:rPr lang="en-GB" sz="2000">
                <a:solidFill>
                  <a:schemeClr val="lt1"/>
                </a:solidFill>
                <a:latin typeface="DM Sans"/>
                <a:ea typeface="DM Sans"/>
                <a:cs typeface="DM Sans"/>
                <a:sym typeface="DM Sans"/>
              </a:rPr>
              <a:t>¿Te gustaría comprobar tus conocimientos de la clase?</a:t>
            </a:r>
            <a:endParaRPr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3600"/>
              <a:buFont typeface="Arial"/>
              <a:buNone/>
            </a:pPr>
            <a:r>
              <a:t/>
            </a:r>
            <a:endParaRPr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lang="en-GB" sz="2000">
                <a:solidFill>
                  <a:schemeClr val="lt1"/>
                </a:solidFill>
                <a:latin typeface="DM Sans"/>
                <a:ea typeface="DM Sans"/>
                <a:cs typeface="DM Sans"/>
                <a:sym typeface="DM Sans"/>
              </a:rPr>
              <a:t>Te compartimos a través del chat de zoom</a:t>
            </a:r>
            <a:endParaRPr sz="2000" u="sng">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lang="en-GB" sz="2000">
                <a:solidFill>
                  <a:schemeClr val="lt1"/>
                </a:solidFill>
                <a:latin typeface="DM Sans"/>
                <a:ea typeface="DM Sans"/>
                <a:cs typeface="DM Sans"/>
                <a:sym typeface="DM Sans"/>
              </a:rPr>
              <a:t> el enlace a un breve quiz de tarea.</a:t>
            </a:r>
            <a:endParaRPr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t/>
            </a:r>
            <a:endParaRPr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200"/>
              <a:buFont typeface="Arial"/>
              <a:buNone/>
            </a:pPr>
            <a:r>
              <a:rPr lang="en-GB" sz="1200">
                <a:solidFill>
                  <a:schemeClr val="accent6"/>
                </a:solidFill>
                <a:latin typeface="DM Sans"/>
                <a:ea typeface="DM Sans"/>
                <a:cs typeface="DM Sans"/>
                <a:sym typeface="DM Sans"/>
              </a:rPr>
              <a:t>Para el profesor:</a:t>
            </a:r>
            <a:endParaRPr sz="1200">
              <a:solidFill>
                <a:schemeClr val="accent6"/>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n-GB" sz="1200">
                <a:solidFill>
                  <a:schemeClr val="accent6"/>
                </a:solidFill>
                <a:latin typeface="DM Sans"/>
                <a:ea typeface="DM Sans"/>
                <a:cs typeface="DM Sans"/>
                <a:sym typeface="DM Sans"/>
              </a:rPr>
              <a:t>Acceder a la carpeta “Quizzes” de la camada </a:t>
            </a:r>
            <a:endParaRPr sz="1200">
              <a:solidFill>
                <a:schemeClr val="accent6"/>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n-GB" sz="1200">
                <a:solidFill>
                  <a:schemeClr val="accent6"/>
                </a:solidFill>
                <a:latin typeface="DM Sans"/>
                <a:ea typeface="DM Sans"/>
                <a:cs typeface="DM Sans"/>
                <a:sym typeface="DM Sans"/>
              </a:rPr>
              <a:t>Ingresar al formulario de la clase</a:t>
            </a:r>
            <a:endParaRPr sz="1200">
              <a:solidFill>
                <a:schemeClr val="accent6"/>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n-GB" sz="1200">
                <a:solidFill>
                  <a:schemeClr val="accent6"/>
                </a:solidFill>
                <a:latin typeface="DM Sans"/>
                <a:ea typeface="DM Sans"/>
                <a:cs typeface="DM Sans"/>
                <a:sym typeface="DM Sans"/>
              </a:rPr>
              <a:t> Pulsar el botón “Invitar” </a:t>
            </a:r>
            <a:endParaRPr sz="1200">
              <a:solidFill>
                <a:schemeClr val="accent6"/>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n-GB" sz="1200">
                <a:solidFill>
                  <a:schemeClr val="accent6"/>
                </a:solidFill>
                <a:latin typeface="DM Sans"/>
                <a:ea typeface="DM Sans"/>
                <a:cs typeface="DM Sans"/>
                <a:sym typeface="DM Sans"/>
              </a:rPr>
              <a:t>Copiar el enlace</a:t>
            </a:r>
            <a:endParaRPr sz="1200">
              <a:solidFill>
                <a:schemeClr val="accent6"/>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n-GB" sz="1200">
                <a:solidFill>
                  <a:schemeClr val="accent6"/>
                </a:solidFill>
                <a:latin typeface="DM Sans"/>
                <a:ea typeface="DM Sans"/>
                <a:cs typeface="DM Sans"/>
                <a:sym typeface="DM Sans"/>
              </a:rPr>
              <a:t>Compartir el enlace a los alumnos a través del chat</a:t>
            </a:r>
            <a:endParaRPr sz="1200">
              <a:solidFill>
                <a:schemeClr val="accent6"/>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687" name="Google Shape;687;p118"/>
          <p:cNvGrpSpPr/>
          <p:nvPr/>
        </p:nvGrpSpPr>
        <p:grpSpPr>
          <a:xfrm>
            <a:off x="457358" y="468285"/>
            <a:ext cx="431074" cy="431074"/>
            <a:chOff x="4202550" y="994173"/>
            <a:chExt cx="738900" cy="738900"/>
          </a:xfrm>
        </p:grpSpPr>
        <p:sp>
          <p:nvSpPr>
            <p:cNvPr id="688" name="Google Shape;688;p11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89" name="Google Shape;689;p11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90" name="Google Shape;690;p11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91" name="Google Shape;691;p118"/>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692" name="Google Shape;692;p118"/>
          <p:cNvSpPr txBox="1"/>
          <p:nvPr/>
        </p:nvSpPr>
        <p:spPr>
          <a:xfrm>
            <a:off x="457350" y="1971938"/>
            <a:ext cx="8017200" cy="23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Helvetica Neue"/>
              <a:buChar char="✓"/>
            </a:pPr>
            <a:r>
              <a:rPr lang="en-GB" sz="1350" u="sng">
                <a:solidFill>
                  <a:schemeClr val="accent5"/>
                </a:solidFill>
                <a:latin typeface="DM Sans"/>
                <a:ea typeface="DM Sans"/>
                <a:cs typeface="DM Sans"/>
                <a:sym typeface="DM Sans"/>
              </a:rPr>
              <a:t>Consola, variables y tipos de datos</a:t>
            </a:r>
            <a:r>
              <a:rPr lang="en-GB" sz="1800">
                <a:solidFill>
                  <a:schemeClr val="dk1"/>
                </a:solidFill>
                <a:latin typeface="Helvetica Neue Light"/>
                <a:ea typeface="Helvetica Neue Light"/>
                <a:cs typeface="Helvetica Neue Light"/>
                <a:sym typeface="Helvetica Neue Light"/>
              </a:rPr>
              <a:t> </a:t>
            </a:r>
            <a:r>
              <a:rPr lang="en-GB" sz="1350">
                <a:solidFill>
                  <a:srgbClr val="999999"/>
                </a:solidFill>
                <a:latin typeface="DM Sans"/>
                <a:ea typeface="DM Sans"/>
                <a:cs typeface="DM Sans"/>
                <a:sym typeface="DM Sans"/>
              </a:rPr>
              <a:t>| </a:t>
            </a:r>
            <a:br>
              <a:rPr b="1" lang="en-GB" sz="1350">
                <a:solidFill>
                  <a:srgbClr val="999999"/>
                </a:solidFill>
                <a:latin typeface="DM Sans"/>
                <a:ea typeface="DM Sans"/>
                <a:cs typeface="DM Sans"/>
                <a:sym typeface="DM Sans"/>
              </a:rPr>
            </a:br>
            <a:r>
              <a:rPr b="1" lang="en-GB" sz="1350">
                <a:solidFill>
                  <a:srgbClr val="999999"/>
                </a:solidFill>
                <a:latin typeface="DM Sans"/>
                <a:ea typeface="DM Sans"/>
                <a:cs typeface="DM Sans"/>
                <a:sym typeface="DM Sans"/>
              </a:rPr>
              <a:t> </a:t>
            </a:r>
            <a:r>
              <a:rPr b="1" lang="en-GB" sz="1350">
                <a:solidFill>
                  <a:srgbClr val="999999"/>
                </a:solidFill>
                <a:uFill>
                  <a:noFill/>
                </a:uFill>
                <a:latin typeface="DM Sans"/>
                <a:ea typeface="DM Sans"/>
                <a:cs typeface="DM Sans"/>
                <a:sym typeface="DM Sans"/>
                <a:hlinkClick r:id="rId4">
                  <a:extLst>
                    <a:ext uri="{A12FA001-AC4F-418D-AE19-62706E023703}">
                      <ahyp:hlinkClr val="tx"/>
                    </a:ext>
                  </a:extLst>
                </a:hlinkClick>
              </a:rPr>
              <a:t>Los apuntes de Majo (Página 1 a 8).</a:t>
            </a:r>
            <a:endParaRPr b="1" sz="1350">
              <a:solidFill>
                <a:srgbClr val="999999"/>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n-GB" sz="1350" u="sng">
                <a:solidFill>
                  <a:schemeClr val="accent5"/>
                </a:solidFill>
                <a:latin typeface="DM Sans"/>
                <a:ea typeface="DM Sans"/>
                <a:cs typeface="DM Sans"/>
                <a:sym typeface="DM Sans"/>
              </a:rPr>
              <a:t>Variables, valores y referencias</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br>
              <a:rPr lang="en-GB" sz="1350">
                <a:solidFill>
                  <a:schemeClr val="dk1"/>
                </a:solidFill>
                <a:latin typeface="DM Sans"/>
                <a:ea typeface="DM Sans"/>
                <a:cs typeface="DM Sans"/>
                <a:sym typeface="DM Sans"/>
              </a:rPr>
            </a:br>
            <a:r>
              <a:rPr b="1" lang="en-GB" sz="1350">
                <a:solidFill>
                  <a:srgbClr val="999999"/>
                </a:solidFill>
                <a:uFill>
                  <a:noFill/>
                </a:uFill>
                <a:latin typeface="DM Sans"/>
                <a:ea typeface="DM Sans"/>
                <a:cs typeface="DM Sans"/>
                <a:sym typeface="DM Sans"/>
                <a:hlinkClick r:id="rId5">
                  <a:extLst>
                    <a:ext uri="{A12FA001-AC4F-418D-AE19-62706E023703}">
                      <ahyp:hlinkClr val="tx"/>
                    </a:ext>
                  </a:extLst>
                </a:hlinkClick>
              </a:rPr>
              <a:t>Te lo explico con gatitos.</a:t>
            </a:r>
            <a:endParaRPr b="1" sz="1350">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n-GB" sz="1350" u="sng">
                <a:solidFill>
                  <a:schemeClr val="accent5"/>
                </a:solidFill>
                <a:latin typeface="DM Sans"/>
                <a:ea typeface="DM Sans"/>
                <a:cs typeface="DM Sans"/>
                <a:sym typeface="DM Sans"/>
              </a:rPr>
              <a:t>Práctica interactiva sobre Algoritmia</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a:t>
            </a:r>
            <a:r>
              <a:rPr lang="en-GB" sz="1350">
                <a:solidFill>
                  <a:schemeClr val="dk1"/>
                </a:solidFill>
                <a:latin typeface="DM Sans"/>
                <a:ea typeface="DM Sans"/>
                <a:cs typeface="DM Sans"/>
                <a:sym typeface="DM Sans"/>
              </a:rPr>
              <a:t> </a:t>
            </a:r>
            <a:br>
              <a:rPr lang="en-GB" sz="1350">
                <a:solidFill>
                  <a:schemeClr val="dk1"/>
                </a:solidFill>
                <a:latin typeface="DM Sans"/>
                <a:ea typeface="DM Sans"/>
                <a:cs typeface="DM Sans"/>
                <a:sym typeface="DM Sans"/>
              </a:rPr>
            </a:br>
            <a:r>
              <a:rPr b="1" lang="en-GB" sz="1350">
                <a:solidFill>
                  <a:srgbClr val="999999"/>
                </a:solidFill>
                <a:uFill>
                  <a:noFill/>
                </a:uFill>
                <a:latin typeface="DM Sans"/>
                <a:ea typeface="DM Sans"/>
                <a:cs typeface="DM Sans"/>
                <a:sym typeface="DM Sans"/>
                <a:hlinkClick r:id="rId6">
                  <a:extLst>
                    <a:ext uri="{A12FA001-AC4F-418D-AE19-62706E023703}">
                      <ahyp:hlinkClr val="tx"/>
                    </a:ext>
                  </a:extLst>
                </a:hlinkClick>
              </a:rPr>
              <a:t>La aventura del punto.</a:t>
            </a:r>
            <a:endParaRPr sz="1350">
              <a:solidFill>
                <a:srgbClr val="999999"/>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n-GB" sz="1350" u="sng">
                <a:solidFill>
                  <a:schemeClr val="accent5"/>
                </a:solidFill>
                <a:latin typeface="DM Sans"/>
                <a:ea typeface="DM Sans"/>
                <a:cs typeface="DM Sans"/>
                <a:sym typeface="DM Sans"/>
              </a:rPr>
              <a:t>Herramienta recomendada</a:t>
            </a:r>
            <a:r>
              <a:rPr lang="en-GB" sz="1350">
                <a:solidFill>
                  <a:schemeClr val="dk1"/>
                </a:solidFill>
                <a:latin typeface="DM Sans"/>
                <a:ea typeface="DM Sans"/>
                <a:cs typeface="DM Sans"/>
                <a:sym typeface="DM Sans"/>
              </a:rPr>
              <a:t> </a:t>
            </a:r>
            <a:r>
              <a:rPr lang="en-GB" sz="1350" u="sng">
                <a:solidFill>
                  <a:srgbClr val="999999"/>
                </a:solidFill>
                <a:latin typeface="DM Sans"/>
                <a:ea typeface="DM Sans"/>
                <a:cs typeface="DM Sans"/>
                <a:sym typeface="DM Sans"/>
              </a:rPr>
              <a:t>| </a:t>
            </a:r>
            <a:br>
              <a:rPr lang="en-GB" sz="1350" u="sng">
                <a:solidFill>
                  <a:srgbClr val="999999"/>
                </a:solidFill>
                <a:latin typeface="DM Sans"/>
                <a:ea typeface="DM Sans"/>
                <a:cs typeface="DM Sans"/>
                <a:sym typeface="DM Sans"/>
              </a:rPr>
            </a:br>
            <a:r>
              <a:rPr b="1" lang="en-GB" sz="1350">
                <a:solidFill>
                  <a:srgbClr val="999999"/>
                </a:solidFill>
                <a:uFill>
                  <a:noFill/>
                </a:uFill>
                <a:latin typeface="DM Sans"/>
                <a:ea typeface="DM Sans"/>
                <a:cs typeface="DM Sans"/>
                <a:sym typeface="DM Sans"/>
                <a:hlinkClick r:id="rId7">
                  <a:extLst>
                    <a:ext uri="{A12FA001-AC4F-418D-AE19-62706E023703}">
                      <ahyp:hlinkClr val="tx"/>
                    </a:ext>
                  </a:extLst>
                </a:hlinkClick>
              </a:rPr>
              <a:t>Visual Studio Code.</a:t>
            </a:r>
            <a:endParaRPr b="1" sz="1350">
              <a:solidFill>
                <a:srgbClr val="999999"/>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4000">
                <a:solidFill>
                  <a:srgbClr val="EAFF6A"/>
                </a:solidFill>
                <a:latin typeface="Helvetica Neue"/>
                <a:ea typeface="Helvetica Neue"/>
                <a:cs typeface="Helvetica Neue"/>
                <a:sym typeface="Helvetica Neue"/>
              </a:rPr>
              <a:t>Resumen</a:t>
            </a:r>
            <a:r>
              <a:rPr b="1" lang="en-GB"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n-GB"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698" name="Google Shape;698;p119"/>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Fundamentos de desarrollo con JS.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¿Cómo escribir en Javascript?</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Declaración de Variables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n-GB" sz="1350">
                <a:solidFill>
                  <a:schemeClr val="lt1"/>
                </a:solidFill>
                <a:latin typeface="DM Sans"/>
                <a:ea typeface="DM Sans"/>
                <a:cs typeface="DM Sans"/>
                <a:sym typeface="DM Sans"/>
              </a:rPr>
              <a:t>Funciones de prompt, alert y console. </a:t>
            </a:r>
            <a:endParaRPr sz="1350">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2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Opina y valora</a:t>
            </a:r>
            <a:r>
              <a:rPr b="1" lang="en-GB"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12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2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4000">
                <a:solidFill>
                  <a:srgbClr val="FFFFFF"/>
                </a:solidFill>
                <a:latin typeface="DM Sans"/>
                <a:ea typeface="DM Sans"/>
                <a:cs typeface="DM Sans"/>
                <a:sym typeface="DM Sans"/>
              </a:rPr>
              <a:t>Muchas gracias</a:t>
            </a:r>
            <a:r>
              <a:rPr b="1" lang="en-GB"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70"/>
          <p:cNvSpPr txBox="1"/>
          <p:nvPr/>
        </p:nvSpPr>
        <p:spPr>
          <a:xfrm>
            <a:off x="1461300" y="195300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800">
                <a:solidFill>
                  <a:schemeClr val="dk1"/>
                </a:solidFill>
                <a:latin typeface="DM Sans"/>
                <a:ea typeface="DM Sans"/>
                <a:cs typeface="DM Sans"/>
                <a:sym typeface="DM Sans"/>
              </a:rPr>
              <a:t>Instancias prácticas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71"/>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251" name="Google Shape;251;p71"/>
          <p:cNvSpPr txBox="1"/>
          <p:nvPr/>
        </p:nvSpPr>
        <p:spPr>
          <a:xfrm>
            <a:off x="814375" y="2285950"/>
            <a:ext cx="2190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252" name="Google Shape;252;p71"/>
          <p:cNvSpPr txBox="1"/>
          <p:nvPr/>
        </p:nvSpPr>
        <p:spPr>
          <a:xfrm>
            <a:off x="359190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chemeClr val="dk1"/>
                </a:solidFill>
                <a:latin typeface="DM Sans"/>
                <a:ea typeface="DM Sans"/>
                <a:cs typeface="DM Sans"/>
                <a:sym typeface="DM Sans"/>
              </a:rPr>
              <a:t>Guía de actividades</a:t>
            </a:r>
            <a:endParaRPr b="1">
              <a:latin typeface="DM Sans"/>
              <a:ea typeface="DM Sans"/>
              <a:cs typeface="DM Sans"/>
              <a:sym typeface="DM Sans"/>
            </a:endParaRPr>
          </a:p>
        </p:txBody>
      </p:sp>
      <p:sp>
        <p:nvSpPr>
          <p:cNvPr id="253" name="Google Shape;253;p71"/>
          <p:cNvSpPr txBox="1"/>
          <p:nvPr/>
        </p:nvSpPr>
        <p:spPr>
          <a:xfrm>
            <a:off x="6278225"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254" name="Google Shape;254;p71"/>
          <p:cNvSpPr txBox="1"/>
          <p:nvPr/>
        </p:nvSpPr>
        <p:spPr>
          <a:xfrm>
            <a:off x="624975" y="2686150"/>
            <a:ext cx="24705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GB" sz="1200">
                <a:solidFill>
                  <a:schemeClr val="dk1"/>
                </a:solidFill>
                <a:latin typeface="DM Sans"/>
                <a:ea typeface="DM Sans"/>
                <a:cs typeface="DM Sans"/>
                <a:sym typeface="DM Sans"/>
              </a:rPr>
              <a:t> Ayudan a poner en práctica los conceptos y la teoría vista en clase. No deben ser subidas a la plataforma y se desarrollan en la clase sincrónica.</a:t>
            </a:r>
            <a:endParaRPr sz="1200">
              <a:solidFill>
                <a:schemeClr val="dk1"/>
              </a:solidFill>
              <a:latin typeface="DM Sans"/>
              <a:ea typeface="DM Sans"/>
              <a:cs typeface="DM Sans"/>
              <a:sym typeface="DM Sans"/>
            </a:endParaRPr>
          </a:p>
        </p:txBody>
      </p:sp>
      <p:sp>
        <p:nvSpPr>
          <p:cNvPr id="255" name="Google Shape;255;p71"/>
          <p:cNvSpPr txBox="1"/>
          <p:nvPr/>
        </p:nvSpPr>
        <p:spPr>
          <a:xfrm>
            <a:off x="3135250" y="2703725"/>
            <a:ext cx="28173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GB" sz="1200">
                <a:solidFill>
                  <a:schemeClr val="dk1"/>
                </a:solidFill>
                <a:latin typeface="DM Sans"/>
                <a:ea typeface="DM Sans"/>
                <a:cs typeface="DM Sans"/>
                <a:sym typeface="DM Sans"/>
              </a:rPr>
              <a:t>Actividades relacionadas con el Proyecto Final. </a:t>
            </a:r>
            <a:r>
              <a:rPr lang="en-GB" sz="1200">
                <a:solidFill>
                  <a:schemeClr val="dk1"/>
                </a:solidFill>
                <a:highlight>
                  <a:schemeClr val="lt1"/>
                </a:highlight>
                <a:latin typeface="DM Sans"/>
                <a:ea typeface="DM Sans"/>
                <a:cs typeface="DM Sans"/>
                <a:sym typeface="DM Sans"/>
              </a:rPr>
              <a:t>No son entregables ni obligatorias, pero su resolución es muy importante para llegar con mayor nivel de avance a las preentregas. Se desarrollan de forma asincrónica.</a:t>
            </a:r>
            <a:endParaRPr sz="1200">
              <a:solidFill>
                <a:schemeClr val="dk1"/>
              </a:solidFill>
              <a:latin typeface="DM Sans"/>
              <a:ea typeface="DM Sans"/>
              <a:cs typeface="DM Sans"/>
              <a:sym typeface="DM Sans"/>
            </a:endParaRPr>
          </a:p>
        </p:txBody>
      </p:sp>
      <p:sp>
        <p:nvSpPr>
          <p:cNvPr id="256" name="Google Shape;256;p71"/>
          <p:cNvSpPr txBox="1"/>
          <p:nvPr/>
        </p:nvSpPr>
        <p:spPr>
          <a:xfrm>
            <a:off x="6074000" y="2703725"/>
            <a:ext cx="24705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GB" sz="1200">
                <a:solidFill>
                  <a:schemeClr val="dk1"/>
                </a:solidFill>
                <a:latin typeface="DM Sans"/>
                <a:ea typeface="DM Sans"/>
                <a:cs typeface="DM Sans"/>
                <a:sym typeface="DM Sans"/>
              </a:rPr>
              <a:t>Entregas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p:txBody>
      </p:sp>
      <p:cxnSp>
        <p:nvCxnSpPr>
          <p:cNvPr id="257" name="Google Shape;257;p71"/>
          <p:cNvCxnSpPr>
            <a:stCxn id="258" idx="6"/>
          </p:cNvCxnSpPr>
          <p:nvPr/>
        </p:nvCxnSpPr>
        <p:spPr>
          <a:xfrm>
            <a:off x="2290113" y="1779529"/>
            <a:ext cx="1960200" cy="0"/>
          </a:xfrm>
          <a:prstGeom prst="straightConnector1">
            <a:avLst/>
          </a:prstGeom>
          <a:noFill/>
          <a:ln cap="flat" cmpd="sng" w="9525">
            <a:solidFill>
              <a:srgbClr val="9E9E9E"/>
            </a:solidFill>
            <a:prstDash val="solid"/>
            <a:round/>
            <a:headEnd len="med" w="med" type="none"/>
            <a:tailEnd len="med" w="med" type="none"/>
          </a:ln>
        </p:spPr>
      </p:cxnSp>
      <p:cxnSp>
        <p:nvCxnSpPr>
          <p:cNvPr id="259" name="Google Shape;259;p71"/>
          <p:cNvCxnSpPr>
            <a:endCxn id="260" idx="2"/>
          </p:cNvCxnSpPr>
          <p:nvPr/>
        </p:nvCxnSpPr>
        <p:spPr>
          <a:xfrm>
            <a:off x="4837476" y="1779529"/>
            <a:ext cx="1960200" cy="0"/>
          </a:xfrm>
          <a:prstGeom prst="straightConnector1">
            <a:avLst/>
          </a:prstGeom>
          <a:noFill/>
          <a:ln cap="flat" cmpd="sng" w="9525">
            <a:solidFill>
              <a:srgbClr val="9E9E9E"/>
            </a:solidFill>
            <a:prstDash val="solid"/>
            <a:round/>
            <a:headEnd len="med" w="med" type="none"/>
            <a:tailEnd len="med" w="med" type="none"/>
          </a:ln>
        </p:spPr>
      </p:cxnSp>
      <p:grpSp>
        <p:nvGrpSpPr>
          <p:cNvPr id="261" name="Google Shape;261;p71"/>
          <p:cNvGrpSpPr/>
          <p:nvPr/>
        </p:nvGrpSpPr>
        <p:grpSpPr>
          <a:xfrm>
            <a:off x="1551231" y="1485973"/>
            <a:ext cx="738900" cy="738900"/>
            <a:chOff x="974706" y="2467173"/>
            <a:chExt cx="738900" cy="738900"/>
          </a:xfrm>
        </p:grpSpPr>
        <p:sp>
          <p:nvSpPr>
            <p:cNvPr id="262" name="Google Shape;262;p7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7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grpSp>
        <p:nvGrpSpPr>
          <p:cNvPr id="264" name="Google Shape;264;p71"/>
          <p:cNvGrpSpPr/>
          <p:nvPr/>
        </p:nvGrpSpPr>
        <p:grpSpPr>
          <a:xfrm>
            <a:off x="4174458" y="1410073"/>
            <a:ext cx="738900" cy="738900"/>
            <a:chOff x="3137108" y="2467173"/>
            <a:chExt cx="738900" cy="738900"/>
          </a:xfrm>
        </p:grpSpPr>
        <p:sp>
          <p:nvSpPr>
            <p:cNvPr id="265" name="Google Shape;265;p7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7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grpSp>
        <p:nvGrpSpPr>
          <p:cNvPr id="267" name="Google Shape;267;p71"/>
          <p:cNvGrpSpPr/>
          <p:nvPr/>
        </p:nvGrpSpPr>
        <p:grpSpPr>
          <a:xfrm>
            <a:off x="6797676" y="1452735"/>
            <a:ext cx="738900" cy="738900"/>
            <a:chOff x="7208351" y="2467173"/>
            <a:chExt cx="738900" cy="738900"/>
          </a:xfrm>
        </p:grpSpPr>
        <p:sp>
          <p:nvSpPr>
            <p:cNvPr id="268" name="Google Shape;268;p7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71" title="ícono de entrega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72"/>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275" name="Google Shape;275;p72"/>
          <p:cNvSpPr txBox="1"/>
          <p:nvPr/>
        </p:nvSpPr>
        <p:spPr>
          <a:xfrm>
            <a:off x="4974550" y="1742450"/>
            <a:ext cx="3147300" cy="25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DM Sans"/>
                <a:ea typeface="DM Sans"/>
                <a:cs typeface="DM Sans"/>
                <a:sym typeface="DM Sans"/>
              </a:rPr>
              <a:t>Dentro de tu carpeta de cursada encontrarás el archivo de “Hoja de ruta”, </a:t>
            </a:r>
            <a:r>
              <a:rPr lang="en-GB" sz="1350">
                <a:solidFill>
                  <a:schemeClr val="dk1"/>
                </a:solidFill>
                <a:latin typeface="DM Sans"/>
                <a:ea typeface="DM Sans"/>
                <a:cs typeface="DM Sans"/>
                <a:sym typeface="DM Sans"/>
              </a:rPr>
              <a:t>este espacio fue creado  para que puedan visualizar en un mismo lugar, de manera rápida y ágil, todas las pre-entregas y entrega del Proyecto Final</a:t>
            </a:r>
            <a:r>
              <a:rPr lang="en-GB"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GB" sz="1200">
                <a:solidFill>
                  <a:schemeClr val="dk1"/>
                </a:solidFill>
                <a:highlight>
                  <a:schemeClr val="accent6"/>
                </a:highlight>
                <a:latin typeface="DM Sans"/>
                <a:ea typeface="DM Sans"/>
                <a:cs typeface="DM Sans"/>
                <a:sym typeface="DM Sans"/>
              </a:rPr>
              <a:t>Te recomendamos utilizar esta herramienta para organizar la  cursada y la construcción de tu proyecto final.</a:t>
            </a:r>
            <a:endParaRPr sz="120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t/>
            </a:r>
            <a:endParaRPr/>
          </a:p>
        </p:txBody>
      </p:sp>
      <p:pic>
        <p:nvPicPr>
          <p:cNvPr id="276" name="Google Shape;276;p72"/>
          <p:cNvPicPr preferRelativeResize="0"/>
          <p:nvPr/>
        </p:nvPicPr>
        <p:blipFill>
          <a:blip r:embed="rId3">
            <a:alphaModFix/>
          </a:blip>
          <a:stretch>
            <a:fillRect/>
          </a:stretch>
        </p:blipFill>
        <p:spPr>
          <a:xfrm>
            <a:off x="761668" y="1742449"/>
            <a:ext cx="3955082" cy="222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73"/>
          <p:cNvSpPr/>
          <p:nvPr/>
        </p:nvSpPr>
        <p:spPr>
          <a:xfrm>
            <a:off x="5043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3"/>
          <p:cNvSpPr/>
          <p:nvPr/>
        </p:nvSpPr>
        <p:spPr>
          <a:xfrm>
            <a:off x="45719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73"/>
          <p:cNvPicPr preferRelativeResize="0"/>
          <p:nvPr/>
        </p:nvPicPr>
        <p:blipFill>
          <a:blip r:embed="rId3">
            <a:alphaModFix/>
          </a:blip>
          <a:stretch>
            <a:fillRect/>
          </a:stretch>
        </p:blipFill>
        <p:spPr>
          <a:xfrm>
            <a:off x="4656113" y="2180288"/>
            <a:ext cx="262800" cy="262800"/>
          </a:xfrm>
          <a:prstGeom prst="rect">
            <a:avLst/>
          </a:prstGeom>
          <a:noFill/>
          <a:ln>
            <a:noFill/>
          </a:ln>
        </p:spPr>
      </p:pic>
      <p:sp>
        <p:nvSpPr>
          <p:cNvPr id="284" name="Google Shape;284;p73"/>
          <p:cNvSpPr/>
          <p:nvPr/>
        </p:nvSpPr>
        <p:spPr>
          <a:xfrm>
            <a:off x="588525" y="686550"/>
            <a:ext cx="143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3"/>
          <p:cNvSpPr txBox="1"/>
          <p:nvPr/>
        </p:nvSpPr>
        <p:spPr>
          <a:xfrm>
            <a:off x="588525" y="484650"/>
            <a:ext cx="143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286" name="Google Shape;286;p73"/>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287" name="Google Shape;287;p73"/>
          <p:cNvSpPr txBox="1"/>
          <p:nvPr/>
        </p:nvSpPr>
        <p:spPr>
          <a:xfrm>
            <a:off x="501450" y="2584250"/>
            <a:ext cx="3777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GB" sz="1350">
                <a:solidFill>
                  <a:schemeClr val="dk1"/>
                </a:solidFill>
                <a:latin typeface="DM Sans"/>
                <a:ea typeface="DM Sans"/>
                <a:cs typeface="DM Sans"/>
                <a:sym typeface="DM Sans"/>
              </a:rPr>
              <a:t>Son avisos creados para comunicar cuándo los temas de una clase están directamente relacionados con alguna </a:t>
            </a:r>
            <a:r>
              <a:rPr b="1" lang="en-GB" sz="1350">
                <a:solidFill>
                  <a:schemeClr val="dk1"/>
                </a:solidFill>
                <a:latin typeface="DM Sans"/>
                <a:ea typeface="DM Sans"/>
                <a:cs typeface="DM Sans"/>
                <a:sym typeface="DM Sans"/>
              </a:rPr>
              <a:t>pre-entrega</a:t>
            </a:r>
            <a:r>
              <a:rPr lang="en-GB" sz="1350">
                <a:solidFill>
                  <a:schemeClr val="dk1"/>
                </a:solidFill>
                <a:latin typeface="DM Sans"/>
                <a:ea typeface="DM Sans"/>
                <a:cs typeface="DM Sans"/>
                <a:sym typeface="DM Sans"/>
              </a:rPr>
              <a:t> y con el </a:t>
            </a:r>
            <a:r>
              <a:rPr b="1" lang="en-GB" sz="1350">
                <a:solidFill>
                  <a:schemeClr val="dk1"/>
                </a:solidFill>
                <a:latin typeface="DM Sans"/>
                <a:ea typeface="DM Sans"/>
                <a:cs typeface="DM Sans"/>
                <a:sym typeface="DM Sans"/>
              </a:rPr>
              <a:t>proyecto final </a:t>
            </a:r>
            <a:r>
              <a:rPr lang="en-GB" sz="1350">
                <a:solidFill>
                  <a:schemeClr val="dk1"/>
                </a:solidFill>
                <a:latin typeface="DM Sans"/>
                <a:ea typeface="DM Sans"/>
                <a:cs typeface="DM Sans"/>
                <a:sym typeface="DM Sans"/>
              </a:rPr>
              <a:t>de modo que puedas ir construyendo con antelación parte de la consigna. Lo conseguirás usualmente al final de la presentación de la clase. </a:t>
            </a:r>
            <a:endParaRPr b="1" sz="1350">
              <a:solidFill>
                <a:schemeClr val="dk1"/>
              </a:solidFill>
              <a:latin typeface="DM Sans"/>
              <a:ea typeface="DM Sans"/>
              <a:cs typeface="DM Sans"/>
              <a:sym typeface="DM Sans"/>
            </a:endParaRPr>
          </a:p>
        </p:txBody>
      </p:sp>
      <p:sp>
        <p:nvSpPr>
          <p:cNvPr id="288" name="Google Shape;288;p73"/>
          <p:cNvSpPr txBox="1"/>
          <p:nvPr/>
        </p:nvSpPr>
        <p:spPr>
          <a:xfrm>
            <a:off x="9433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DM Sans"/>
                <a:ea typeface="DM Sans"/>
                <a:cs typeface="DM Sans"/>
                <a:sym typeface="DM Sans"/>
              </a:rPr>
              <a:t>CoderAlert</a:t>
            </a:r>
            <a:endParaRPr b="1">
              <a:latin typeface="DM Sans"/>
              <a:ea typeface="DM Sans"/>
              <a:cs typeface="DM Sans"/>
              <a:sym typeface="DM Sans"/>
            </a:endParaRPr>
          </a:p>
        </p:txBody>
      </p:sp>
      <p:sp>
        <p:nvSpPr>
          <p:cNvPr id="289" name="Google Shape;289;p73"/>
          <p:cNvSpPr txBox="1"/>
          <p:nvPr/>
        </p:nvSpPr>
        <p:spPr>
          <a:xfrm>
            <a:off x="4572000" y="2559225"/>
            <a:ext cx="37614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n-GB" sz="1350">
                <a:solidFill>
                  <a:schemeClr val="dk1"/>
                </a:solidFill>
                <a:latin typeface="DM Sans"/>
                <a:ea typeface="DM Sans"/>
                <a:cs typeface="DM Sans"/>
                <a:sym typeface="DM Sans"/>
              </a:rPr>
              <a:t>Son alertas que te indicarán que el contenido de una clase puede ser ejercitado mediante a través de actividades presentes en la Guia de Actividades. Son totalmente opcionales y cumplen la función de espacio práctico asincrónico. </a:t>
            </a:r>
            <a:endParaRPr sz="1350">
              <a:latin typeface="DM Sans"/>
              <a:ea typeface="DM Sans"/>
              <a:cs typeface="DM Sans"/>
              <a:sym typeface="DM Sans"/>
            </a:endParaRPr>
          </a:p>
        </p:txBody>
      </p:sp>
      <p:sp>
        <p:nvSpPr>
          <p:cNvPr id="290" name="Google Shape;290;p73"/>
          <p:cNvSpPr txBox="1"/>
          <p:nvPr/>
        </p:nvSpPr>
        <p:spPr>
          <a:xfrm>
            <a:off x="5084452" y="2106800"/>
            <a:ext cx="33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DM Sans"/>
                <a:ea typeface="DM Sans"/>
                <a:cs typeface="DM Sans"/>
                <a:sym typeface="DM Sans"/>
              </a:rPr>
              <a:t>Coder Training</a:t>
            </a:r>
            <a:endParaRPr>
              <a:latin typeface="DM Sans"/>
              <a:ea typeface="DM Sans"/>
              <a:cs typeface="DM Sans"/>
              <a:sym typeface="DM Sans"/>
            </a:endParaRPr>
          </a:p>
        </p:txBody>
      </p:sp>
      <p:pic>
        <p:nvPicPr>
          <p:cNvPr id="291" name="Google Shape;291;p73"/>
          <p:cNvPicPr preferRelativeResize="0"/>
          <p:nvPr/>
        </p:nvPicPr>
        <p:blipFill>
          <a:blip r:embed="rId4">
            <a:alphaModFix/>
          </a:blip>
          <a:stretch>
            <a:fillRect/>
          </a:stretch>
        </p:blipFill>
        <p:spPr>
          <a:xfrm>
            <a:off x="588525" y="2171963"/>
            <a:ext cx="262800" cy="262800"/>
          </a:xfrm>
          <a:prstGeom prst="rect">
            <a:avLst/>
          </a:prstGeom>
          <a:noFill/>
          <a:ln>
            <a:noFill/>
          </a:ln>
        </p:spPr>
      </p:pic>
      <p:sp>
        <p:nvSpPr>
          <p:cNvPr id="292" name="Google Shape;292;p73"/>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GB" sz="1100">
                <a:solidFill>
                  <a:srgbClr val="999999"/>
                </a:solidFill>
                <a:latin typeface="DM Sans"/>
                <a:ea typeface="DM Sans"/>
                <a:cs typeface="DM Sans"/>
                <a:sym typeface="DM Sans"/>
              </a:rPr>
              <a:t>NOTA:</a:t>
            </a:r>
            <a:r>
              <a:rPr lang="en-GB" sz="1100">
                <a:solidFill>
                  <a:srgbClr val="999999"/>
                </a:solidFill>
                <a:latin typeface="DM Sans"/>
                <a:ea typeface="DM Sans"/>
                <a:cs typeface="DM Sans"/>
                <a:sym typeface="DM Sans"/>
              </a:rPr>
              <a:t> En ambos casos podrás usar la Guia de Actividades para practicar. </a:t>
            </a:r>
            <a:endParaRPr sz="1100">
              <a:solidFill>
                <a:srgbClr val="999999"/>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